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12.xml" ContentType="application/vnd.openxmlformats-officedocument.presentationml.slideLayou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8.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commentAuthors.xml" ContentType="application/vnd.openxmlformats-officedocument.presentationml.commentAuthors+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72" r:id="rId1"/>
    <p:sldMasterId id="2147483682" r:id="rId2"/>
  </p:sldMasterIdLst>
  <p:notesMasterIdLst>
    <p:notesMasterId r:id="rId15"/>
  </p:notesMasterIdLst>
  <p:sldIdLst>
    <p:sldId id="256" r:id="rId3"/>
    <p:sldId id="289" r:id="rId4"/>
    <p:sldId id="275" r:id="rId5"/>
    <p:sldId id="283" r:id="rId6"/>
    <p:sldId id="277" r:id="rId7"/>
    <p:sldId id="284" r:id="rId8"/>
    <p:sldId id="281" r:id="rId9"/>
    <p:sldId id="282" r:id="rId10"/>
    <p:sldId id="279" r:id="rId11"/>
    <p:sldId id="274" r:id="rId12"/>
    <p:sldId id="285" r:id="rId13"/>
    <p:sldId id="29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namile Mazubane" initials="SM" lastIdx="15" clrIdx="0">
    <p:extLst>
      <p:ext uri="{19B8F6BF-5375-455C-9EA6-DF929625EA0E}">
        <p15:presenceInfo xmlns:p15="http://schemas.microsoft.com/office/powerpoint/2012/main" userId="S-1-5-21-88383097-1117161805-3673615673-2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64" autoAdjust="0"/>
    <p:restoredTop sz="86408" autoAdjust="0"/>
  </p:normalViewPr>
  <p:slideViewPr>
    <p:cSldViewPr snapToGrid="0">
      <p:cViewPr varScale="1">
        <p:scale>
          <a:sx n="93" d="100"/>
          <a:sy n="93" d="100"/>
        </p:scale>
        <p:origin x="390" y="66"/>
      </p:cViewPr>
      <p:guideLst/>
    </p:cSldViewPr>
  </p:slideViewPr>
  <p:outlineViewPr>
    <p:cViewPr>
      <p:scale>
        <a:sx n="33" d="100"/>
        <a:sy n="33" d="100"/>
      </p:scale>
      <p:origin x="0" y="-15360"/>
    </p:cViewPr>
  </p:outlineViewPr>
  <p:notesTextViewPr>
    <p:cViewPr>
      <p:scale>
        <a:sx n="1" d="1"/>
        <a:sy n="1" d="1"/>
      </p:scale>
      <p:origin x="0" y="0"/>
    </p:cViewPr>
  </p:notesTextViewPr>
  <p:sorterViewPr>
    <p:cViewPr>
      <p:scale>
        <a:sx n="92" d="100"/>
        <a:sy n="92"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customXml" Target="../customXml/item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23" Type="http://schemas.openxmlformats.org/officeDocument/2006/relationships/customXml" Target="../customXml/item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81D73B-BA99-4DF0-9615-02A87C1DF342}" type="datetimeFigureOut">
              <a:rPr lang="en-ZA" smtClean="0"/>
              <a:t>2024/09/03</a:t>
            </a:fld>
            <a:endParaRPr lang="en-Z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098905-26D3-4A80-B857-CD59D2286D5D}" type="slidenum">
              <a:rPr lang="en-ZA" smtClean="0"/>
              <a:t>‹#›</a:t>
            </a:fld>
            <a:endParaRPr lang="en-ZA"/>
          </a:p>
        </p:txBody>
      </p:sp>
    </p:spTree>
    <p:extLst>
      <p:ext uri="{BB962C8B-B14F-4D97-AF65-F5344CB8AC3E}">
        <p14:creationId xmlns:p14="http://schemas.microsoft.com/office/powerpoint/2010/main" val="2807975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098905-26D3-4A80-B857-CD59D2286D5D}" type="slidenum">
              <a:rPr lang="en-ZA" smtClean="0"/>
              <a:t>1</a:t>
            </a:fld>
            <a:endParaRPr lang="en-ZA"/>
          </a:p>
        </p:txBody>
      </p:sp>
    </p:spTree>
    <p:extLst>
      <p:ext uri="{BB962C8B-B14F-4D97-AF65-F5344CB8AC3E}">
        <p14:creationId xmlns:p14="http://schemas.microsoft.com/office/powerpoint/2010/main" val="23690516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3098905-26D3-4A80-B857-CD59D2286D5D}" type="slidenum">
              <a:rPr lang="en-ZA" smtClean="0"/>
              <a:t>10</a:t>
            </a:fld>
            <a:endParaRPr lang="en-ZA" dirty="0"/>
          </a:p>
        </p:txBody>
      </p:sp>
    </p:spTree>
    <p:extLst>
      <p:ext uri="{BB962C8B-B14F-4D97-AF65-F5344CB8AC3E}">
        <p14:creationId xmlns:p14="http://schemas.microsoft.com/office/powerpoint/2010/main" val="41194454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098905-26D3-4A80-B857-CD59D2286D5D}" type="slidenum">
              <a:rPr lang="en-ZA" smtClean="0"/>
              <a:t>11</a:t>
            </a:fld>
            <a:endParaRPr lang="en-ZA"/>
          </a:p>
        </p:txBody>
      </p:sp>
    </p:spTree>
    <p:extLst>
      <p:ext uri="{BB962C8B-B14F-4D97-AF65-F5344CB8AC3E}">
        <p14:creationId xmlns:p14="http://schemas.microsoft.com/office/powerpoint/2010/main" val="8690550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098905-26D3-4A80-B857-CD59D2286D5D}" type="slidenum">
              <a:rPr lang="en-ZA" smtClean="0"/>
              <a:t>12</a:t>
            </a:fld>
            <a:endParaRPr lang="en-ZA"/>
          </a:p>
        </p:txBody>
      </p:sp>
    </p:spTree>
    <p:extLst>
      <p:ext uri="{BB962C8B-B14F-4D97-AF65-F5344CB8AC3E}">
        <p14:creationId xmlns:p14="http://schemas.microsoft.com/office/powerpoint/2010/main" val="4101467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098905-26D3-4A80-B857-CD59D2286D5D}" type="slidenum">
              <a:rPr lang="en-ZA" smtClean="0"/>
              <a:t>2</a:t>
            </a:fld>
            <a:endParaRPr lang="en-ZA"/>
          </a:p>
        </p:txBody>
      </p:sp>
    </p:spTree>
    <p:extLst>
      <p:ext uri="{BB962C8B-B14F-4D97-AF65-F5344CB8AC3E}">
        <p14:creationId xmlns:p14="http://schemas.microsoft.com/office/powerpoint/2010/main" val="3044229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098905-26D3-4A80-B857-CD59D2286D5D}" type="slidenum">
              <a:rPr lang="en-ZA" smtClean="0"/>
              <a:t>3</a:t>
            </a:fld>
            <a:endParaRPr lang="en-ZA"/>
          </a:p>
        </p:txBody>
      </p:sp>
    </p:spTree>
    <p:extLst>
      <p:ext uri="{BB962C8B-B14F-4D97-AF65-F5344CB8AC3E}">
        <p14:creationId xmlns:p14="http://schemas.microsoft.com/office/powerpoint/2010/main" val="889935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098905-26D3-4A80-B857-CD59D2286D5D}" type="slidenum">
              <a:rPr lang="en-ZA" smtClean="0"/>
              <a:t>4</a:t>
            </a:fld>
            <a:endParaRPr lang="en-ZA"/>
          </a:p>
        </p:txBody>
      </p:sp>
    </p:spTree>
    <p:extLst>
      <p:ext uri="{BB962C8B-B14F-4D97-AF65-F5344CB8AC3E}">
        <p14:creationId xmlns:p14="http://schemas.microsoft.com/office/powerpoint/2010/main" val="1421986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098905-26D3-4A80-B857-CD59D2286D5D}" type="slidenum">
              <a:rPr lang="en-ZA" smtClean="0"/>
              <a:t>5</a:t>
            </a:fld>
            <a:endParaRPr lang="en-ZA"/>
          </a:p>
        </p:txBody>
      </p:sp>
    </p:spTree>
    <p:extLst>
      <p:ext uri="{BB962C8B-B14F-4D97-AF65-F5344CB8AC3E}">
        <p14:creationId xmlns:p14="http://schemas.microsoft.com/office/powerpoint/2010/main" val="38747656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098905-26D3-4A80-B857-CD59D2286D5D}" type="slidenum">
              <a:rPr lang="en-ZA" smtClean="0"/>
              <a:t>6</a:t>
            </a:fld>
            <a:endParaRPr lang="en-ZA"/>
          </a:p>
        </p:txBody>
      </p:sp>
    </p:spTree>
    <p:extLst>
      <p:ext uri="{BB962C8B-B14F-4D97-AF65-F5344CB8AC3E}">
        <p14:creationId xmlns:p14="http://schemas.microsoft.com/office/powerpoint/2010/main" val="38911879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098905-26D3-4A80-B857-CD59D2286D5D}" type="slidenum">
              <a:rPr lang="en-ZA" smtClean="0"/>
              <a:t>7</a:t>
            </a:fld>
            <a:endParaRPr lang="en-ZA"/>
          </a:p>
        </p:txBody>
      </p:sp>
    </p:spTree>
    <p:extLst>
      <p:ext uri="{BB962C8B-B14F-4D97-AF65-F5344CB8AC3E}">
        <p14:creationId xmlns:p14="http://schemas.microsoft.com/office/powerpoint/2010/main" val="26197556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098905-26D3-4A80-B857-CD59D2286D5D}" type="slidenum">
              <a:rPr lang="en-ZA" smtClean="0"/>
              <a:t>8</a:t>
            </a:fld>
            <a:endParaRPr lang="en-ZA"/>
          </a:p>
        </p:txBody>
      </p:sp>
    </p:spTree>
    <p:extLst>
      <p:ext uri="{BB962C8B-B14F-4D97-AF65-F5344CB8AC3E}">
        <p14:creationId xmlns:p14="http://schemas.microsoft.com/office/powerpoint/2010/main" val="42104530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3098905-26D3-4A80-B857-CD59D2286D5D}" type="slidenum">
              <a:rPr lang="en-ZA" smtClean="0"/>
              <a:t>9</a:t>
            </a:fld>
            <a:endParaRPr lang="en-ZA"/>
          </a:p>
        </p:txBody>
      </p:sp>
    </p:spTree>
    <p:extLst>
      <p:ext uri="{BB962C8B-B14F-4D97-AF65-F5344CB8AC3E}">
        <p14:creationId xmlns:p14="http://schemas.microsoft.com/office/powerpoint/2010/main" val="41182749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Blue">
    <p:bg>
      <p:bgPr>
        <a:gradFill flip="none" rotWithShape="1">
          <a:gsLst>
            <a:gs pos="40000">
              <a:schemeClr val="bg2"/>
            </a:gs>
            <a:gs pos="100000">
              <a:schemeClr val="bg2">
                <a:lumMod val="50000"/>
              </a:schemeClr>
            </a:gs>
          </a:gsLst>
          <a:lin ang="2700000" scaled="1"/>
          <a:tileRect/>
        </a:gra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9BADA28-FC7C-C442-8B54-FED0FD008806}"/>
              </a:ext>
            </a:extLst>
          </p:cNvPr>
          <p:cNvPicPr>
            <a:picLocks noChangeAspect="1"/>
          </p:cNvPicPr>
          <p:nvPr/>
        </p:nvPicPr>
        <p:blipFill>
          <a:blip r:embed="rId2" cstate="screen">
            <a:extLst>
              <a:ext uri="{28A0092B-C50C-407E-A947-70E740481C1C}">
                <a14:useLocalDpi xmlns:a14="http://schemas.microsoft.com/office/drawing/2010/main"/>
              </a:ext>
            </a:extLst>
          </a:blip>
          <a:srcRect/>
          <a:stretch/>
        </p:blipFill>
        <p:spPr>
          <a:xfrm>
            <a:off x="820524" y="650515"/>
            <a:ext cx="2061006" cy="1102880"/>
          </a:xfrm>
          <a:prstGeom prst="rect">
            <a:avLst/>
          </a:prstGeom>
        </p:spPr>
      </p:pic>
      <p:sp>
        <p:nvSpPr>
          <p:cNvPr id="4" name="Footer Placeholder 3">
            <a:extLst>
              <a:ext uri="{FF2B5EF4-FFF2-40B4-BE49-F238E27FC236}">
                <a16:creationId xmlns:a16="http://schemas.microsoft.com/office/drawing/2014/main" id="{A1C67E23-EBEF-1F4E-B80F-0B316F5D5588}"/>
              </a:ext>
            </a:extLst>
          </p:cNvPr>
          <p:cNvSpPr>
            <a:spLocks noGrp="1"/>
          </p:cNvSpPr>
          <p:nvPr>
            <p:ph type="ftr" sz="quarter" idx="10"/>
          </p:nvPr>
        </p:nvSpPr>
        <p:spPr/>
        <p:txBody>
          <a:bodyPr/>
          <a:lstStyle>
            <a:lvl1pPr>
              <a:defRPr>
                <a:solidFill>
                  <a:schemeClr val="tx1"/>
                </a:solidFill>
              </a:defRPr>
            </a:lvl1pPr>
          </a:lstStyle>
          <a:p>
            <a:endParaRPr lang="en-US" dirty="0"/>
          </a:p>
        </p:txBody>
      </p:sp>
      <p:sp>
        <p:nvSpPr>
          <p:cNvPr id="8" name="Subtitle 2">
            <a:extLst>
              <a:ext uri="{FF2B5EF4-FFF2-40B4-BE49-F238E27FC236}">
                <a16:creationId xmlns:a16="http://schemas.microsoft.com/office/drawing/2014/main" id="{6DB4A45E-02CD-BF4C-A05D-0D7B06CFEE8A}"/>
              </a:ext>
            </a:extLst>
          </p:cNvPr>
          <p:cNvSpPr>
            <a:spLocks noGrp="1"/>
          </p:cNvSpPr>
          <p:nvPr>
            <p:ph type="subTitle" idx="1" hasCustomPrompt="1"/>
          </p:nvPr>
        </p:nvSpPr>
        <p:spPr>
          <a:xfrm>
            <a:off x="838199" y="4615543"/>
            <a:ext cx="7315200" cy="1111042"/>
          </a:xfrm>
          <a:prstGeom prst="rect">
            <a:avLst/>
          </a:prstGeom>
        </p:spPr>
        <p:txBody>
          <a:bodyPr lIns="0" rIns="0">
            <a:normAutofit/>
          </a:bodyPr>
          <a:lstStyle>
            <a:lvl1pPr marL="0" indent="0" algn="l">
              <a:buNone/>
              <a:defRPr sz="2400">
                <a:solidFill>
                  <a:schemeClr val="tx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text</a:t>
            </a:r>
          </a:p>
        </p:txBody>
      </p:sp>
      <p:pic>
        <p:nvPicPr>
          <p:cNvPr id="5" name="Picture 4">
            <a:extLst>
              <a:ext uri="{FF2B5EF4-FFF2-40B4-BE49-F238E27FC236}">
                <a16:creationId xmlns:a16="http://schemas.microsoft.com/office/drawing/2014/main" id="{8739F7AC-8F74-0844-A5C9-95266629A06E}"/>
              </a:ext>
            </a:extLst>
          </p:cNvPr>
          <p:cNvPicPr>
            <a:picLocks noChangeAspect="1"/>
          </p:cNvPicPr>
          <p:nvPr/>
        </p:nvPicPr>
        <p:blipFill rotWithShape="1">
          <a:blip r:embed="rId3" cstate="screen">
            <a:alphaModFix amt="20000"/>
            <a:extLst>
              <a:ext uri="{28A0092B-C50C-407E-A947-70E740481C1C}">
                <a14:useLocalDpi xmlns:a14="http://schemas.microsoft.com/office/drawing/2010/main"/>
              </a:ext>
            </a:extLst>
          </a:blip>
          <a:srcRect t="34617" r="54985"/>
          <a:stretch/>
        </p:blipFill>
        <p:spPr>
          <a:xfrm>
            <a:off x="7063886" y="0"/>
            <a:ext cx="5128114" cy="3985778"/>
          </a:xfrm>
          <a:prstGeom prst="rect">
            <a:avLst/>
          </a:prstGeom>
        </p:spPr>
      </p:pic>
      <p:sp>
        <p:nvSpPr>
          <p:cNvPr id="9" name="Rectangle 8">
            <a:extLst>
              <a:ext uri="{FF2B5EF4-FFF2-40B4-BE49-F238E27FC236}">
                <a16:creationId xmlns:a16="http://schemas.microsoft.com/office/drawing/2014/main" id="{3C7D6CBC-5043-2348-8E2A-B3F6F3040AEC}"/>
              </a:ext>
            </a:extLst>
          </p:cNvPr>
          <p:cNvSpPr/>
          <p:nvPr/>
        </p:nvSpPr>
        <p:spPr>
          <a:xfrm>
            <a:off x="820524" y="4291249"/>
            <a:ext cx="7315200" cy="1097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a:extLst>
              <a:ext uri="{FF2B5EF4-FFF2-40B4-BE49-F238E27FC236}">
                <a16:creationId xmlns:a16="http://schemas.microsoft.com/office/drawing/2014/main" id="{E06693F1-6050-9A4B-B542-7F2F587BFB2D}"/>
              </a:ext>
            </a:extLst>
          </p:cNvPr>
          <p:cNvSpPr>
            <a:spLocks noGrp="1"/>
          </p:cNvSpPr>
          <p:nvPr>
            <p:ph type="ctrTitle" hasCustomPrompt="1"/>
          </p:nvPr>
        </p:nvSpPr>
        <p:spPr>
          <a:xfrm>
            <a:off x="838199" y="2409508"/>
            <a:ext cx="7315200" cy="2069510"/>
          </a:xfrm>
          <a:prstGeom prst="rect">
            <a:avLst/>
          </a:prstGeom>
        </p:spPr>
        <p:txBody>
          <a:bodyPr anchor="b"/>
          <a:lstStyle>
            <a:lvl1pPr algn="l">
              <a:defRPr sz="5400">
                <a:solidFill>
                  <a:schemeClr val="tx1"/>
                </a:solidFill>
              </a:defRPr>
            </a:lvl1pPr>
          </a:lstStyle>
          <a:p>
            <a:r>
              <a:rPr lang="en-US" dirty="0"/>
              <a:t>Insert title</a:t>
            </a:r>
          </a:p>
        </p:txBody>
      </p:sp>
    </p:spTree>
    <p:extLst>
      <p:ext uri="{BB962C8B-B14F-4D97-AF65-F5344CB8AC3E}">
        <p14:creationId xmlns:p14="http://schemas.microsoft.com/office/powerpoint/2010/main" val="41224243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itle Slide Blue">
    <p:bg>
      <p:bgPr>
        <a:gradFill flip="none" rotWithShape="1">
          <a:gsLst>
            <a:gs pos="40000">
              <a:schemeClr val="bg2"/>
            </a:gs>
            <a:gs pos="100000">
              <a:schemeClr val="bg2">
                <a:lumMod val="50000"/>
              </a:schemeClr>
            </a:gs>
          </a:gsLst>
          <a:lin ang="2700000" scaled="1"/>
          <a:tileRect/>
        </a:gradFill>
        <a:effectLst/>
      </p:bgPr>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A1C67E23-EBEF-1F4E-B80F-0B316F5D5588}"/>
              </a:ext>
            </a:extLst>
          </p:cNvPr>
          <p:cNvSpPr>
            <a:spLocks noGrp="1"/>
          </p:cNvSpPr>
          <p:nvPr>
            <p:ph type="ftr" sz="quarter" idx="10"/>
          </p:nvPr>
        </p:nvSpPr>
        <p:spPr>
          <a:xfrm>
            <a:off x="4038600" y="6356350"/>
            <a:ext cx="4114800" cy="365125"/>
          </a:xfrm>
          <a:prstGeom prst="rect">
            <a:avLst/>
          </a:prstGeom>
        </p:spPr>
        <p:txBody>
          <a:bodyPr/>
          <a:lstStyle>
            <a:lvl1pPr>
              <a:defRPr>
                <a:solidFill>
                  <a:schemeClr val="tx1"/>
                </a:solidFill>
              </a:defRPr>
            </a:lvl1pPr>
          </a:lstStyle>
          <a:p>
            <a:endParaRPr lang="en-US"/>
          </a:p>
        </p:txBody>
      </p:sp>
      <p:sp>
        <p:nvSpPr>
          <p:cNvPr id="6" name="Title 1">
            <a:extLst>
              <a:ext uri="{FF2B5EF4-FFF2-40B4-BE49-F238E27FC236}">
                <a16:creationId xmlns:a16="http://schemas.microsoft.com/office/drawing/2014/main" id="{E06693F1-6050-9A4B-B542-7F2F587BFB2D}"/>
              </a:ext>
            </a:extLst>
          </p:cNvPr>
          <p:cNvSpPr>
            <a:spLocks noGrp="1"/>
          </p:cNvSpPr>
          <p:nvPr>
            <p:ph type="ctrTitle" hasCustomPrompt="1"/>
          </p:nvPr>
        </p:nvSpPr>
        <p:spPr>
          <a:xfrm>
            <a:off x="838199" y="2409508"/>
            <a:ext cx="7315200" cy="2069510"/>
          </a:xfrm>
          <a:prstGeom prst="rect">
            <a:avLst/>
          </a:prstGeom>
        </p:spPr>
        <p:txBody>
          <a:bodyPr anchor="b"/>
          <a:lstStyle>
            <a:lvl1pPr algn="l">
              <a:defRPr sz="5400">
                <a:solidFill>
                  <a:schemeClr val="tx1"/>
                </a:solidFill>
              </a:defRPr>
            </a:lvl1pPr>
          </a:lstStyle>
          <a:p>
            <a:r>
              <a:rPr lang="en-US" dirty="0"/>
              <a:t>Insert title</a:t>
            </a:r>
          </a:p>
        </p:txBody>
      </p:sp>
      <p:sp>
        <p:nvSpPr>
          <p:cNvPr id="8" name="Subtitle 2">
            <a:extLst>
              <a:ext uri="{FF2B5EF4-FFF2-40B4-BE49-F238E27FC236}">
                <a16:creationId xmlns:a16="http://schemas.microsoft.com/office/drawing/2014/main" id="{6DB4A45E-02CD-BF4C-A05D-0D7B06CFEE8A}"/>
              </a:ext>
            </a:extLst>
          </p:cNvPr>
          <p:cNvSpPr>
            <a:spLocks noGrp="1"/>
          </p:cNvSpPr>
          <p:nvPr>
            <p:ph type="subTitle" idx="1" hasCustomPrompt="1"/>
          </p:nvPr>
        </p:nvSpPr>
        <p:spPr>
          <a:xfrm>
            <a:off x="838199" y="4615543"/>
            <a:ext cx="7315200" cy="1111042"/>
          </a:xfrm>
          <a:prstGeom prst="rect">
            <a:avLst/>
          </a:prstGeom>
        </p:spPr>
        <p:txBody>
          <a:bodyPr lIns="0" rIns="0">
            <a:normAutofit/>
          </a:bodyPr>
          <a:lstStyle>
            <a:lvl1pPr marL="0" indent="0" algn="l">
              <a:buNone/>
              <a:defRPr sz="2400">
                <a:solidFill>
                  <a:schemeClr val="tx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text</a:t>
            </a:r>
          </a:p>
        </p:txBody>
      </p:sp>
      <p:sp>
        <p:nvSpPr>
          <p:cNvPr id="2" name="Slide Number Placeholder 1">
            <a:extLst>
              <a:ext uri="{FF2B5EF4-FFF2-40B4-BE49-F238E27FC236}">
                <a16:creationId xmlns:a16="http://schemas.microsoft.com/office/drawing/2014/main" id="{F7CD9BC5-3ED4-C849-A69A-27101FF283C1}"/>
              </a:ext>
            </a:extLst>
          </p:cNvPr>
          <p:cNvSpPr>
            <a:spLocks noGrp="1"/>
          </p:cNvSpPr>
          <p:nvPr>
            <p:ph type="sldNum" sz="quarter" idx="11"/>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1514434044"/>
      </p:ext>
    </p:extLst>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2E14899D-9357-1648-93C3-EB09E5785D44}"/>
              </a:ext>
            </a:extLst>
          </p:cNvPr>
          <p:cNvSpPr>
            <a:spLocks noGrp="1"/>
          </p:cNvSpPr>
          <p:nvPr>
            <p:ph sz="quarter" idx="11"/>
          </p:nvPr>
        </p:nvSpPr>
        <p:spPr>
          <a:xfrm>
            <a:off x="426720" y="1463040"/>
            <a:ext cx="11338560" cy="46634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5CD8BE90-F66A-404A-BF86-EE8E937A23E1}"/>
              </a:ext>
            </a:extLst>
          </p:cNvPr>
          <p:cNvSpPr>
            <a:spLocks noGrp="1"/>
          </p:cNvSpPr>
          <p:nvPr>
            <p:ph type="title" hasCustomPrompt="1"/>
          </p:nvPr>
        </p:nvSpPr>
        <p:spPr/>
        <p:txBody>
          <a:bodyPr/>
          <a:lstStyle/>
          <a:p>
            <a:r>
              <a:rPr lang="en-US" dirty="0"/>
              <a:t>Insert your heading here, 2 lines max.</a:t>
            </a:r>
          </a:p>
        </p:txBody>
      </p:sp>
      <p:sp>
        <p:nvSpPr>
          <p:cNvPr id="3" name="Footer Placeholder 2">
            <a:extLst>
              <a:ext uri="{FF2B5EF4-FFF2-40B4-BE49-F238E27FC236}">
                <a16:creationId xmlns:a16="http://schemas.microsoft.com/office/drawing/2014/main" id="{07AE98C0-3136-E847-B3E3-9A8B097307B2}"/>
              </a:ext>
            </a:extLst>
          </p:cNvPr>
          <p:cNvSpPr>
            <a:spLocks noGrp="1"/>
          </p:cNvSpPr>
          <p:nvPr>
            <p:ph type="ftr" sz="quarter" idx="13"/>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8C2AFFEA-17B6-B643-BB43-4E695EE30C9F}"/>
              </a:ext>
            </a:extLst>
          </p:cNvPr>
          <p:cNvSpPr>
            <a:spLocks noGrp="1"/>
          </p:cNvSpPr>
          <p:nvPr>
            <p:ph type="sldNum" sz="quarter" idx="14"/>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375347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Content 2-Column">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26722" y="1463040"/>
            <a:ext cx="5486399" cy="4663440"/>
          </a:xfrm>
          <a:prstGeom prst="rect">
            <a:avLst/>
          </a:prstGeom>
        </p:spPr>
        <p:txBody>
          <a:bodyPr>
            <a:normAutofit/>
          </a:bodyPr>
          <a:lstStyle>
            <a:lvl1pPr>
              <a:defRPr sz="1800"/>
            </a:lvl1pPr>
            <a:lvl2pPr>
              <a:defRPr sz="1600"/>
            </a:lvl2pPr>
            <a:lvl3pPr>
              <a:defRPr sz="1400"/>
            </a:lvl3pPr>
            <a:lvl4pPr>
              <a:defRPr sz="1200"/>
            </a:lvl4pPr>
            <a:lvl5pPr>
              <a:defRPr sz="1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2">
            <a:extLst>
              <a:ext uri="{FF2B5EF4-FFF2-40B4-BE49-F238E27FC236}">
                <a16:creationId xmlns:a16="http://schemas.microsoft.com/office/drawing/2014/main" id="{0A273D64-0464-0B44-AC26-0A4779C8CECB}"/>
              </a:ext>
            </a:extLst>
          </p:cNvPr>
          <p:cNvSpPr>
            <a:spLocks noGrp="1"/>
          </p:cNvSpPr>
          <p:nvPr>
            <p:ph idx="11" hasCustomPrompt="1"/>
          </p:nvPr>
        </p:nvSpPr>
        <p:spPr>
          <a:xfrm>
            <a:off x="6278881" y="1463040"/>
            <a:ext cx="5486399" cy="4663440"/>
          </a:xfrm>
          <a:prstGeom prst="rect">
            <a:avLst/>
          </a:prstGeom>
        </p:spPr>
        <p:txBody>
          <a:bodyPr>
            <a:normAutofit/>
          </a:bodyPr>
          <a:lstStyle>
            <a:lvl1pPr>
              <a:defRPr sz="1800"/>
            </a:lvl1pPr>
            <a:lvl2pPr>
              <a:defRPr sz="1600"/>
            </a:lvl2pPr>
            <a:lvl3pPr>
              <a:defRPr sz="1400"/>
            </a:lvl3pPr>
            <a:lvl4pPr>
              <a:defRPr sz="1200"/>
            </a:lvl4pPr>
            <a:lvl5pPr>
              <a:defRPr sz="1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a:extLst>
              <a:ext uri="{FF2B5EF4-FFF2-40B4-BE49-F238E27FC236}">
                <a16:creationId xmlns:a16="http://schemas.microsoft.com/office/drawing/2014/main" id="{65232AC2-022B-3E4C-A1AA-0A018700A68C}"/>
              </a:ext>
            </a:extLst>
          </p:cNvPr>
          <p:cNvSpPr>
            <a:spLocks noGrp="1"/>
          </p:cNvSpPr>
          <p:nvPr>
            <p:ph type="title" hasCustomPrompt="1"/>
          </p:nvPr>
        </p:nvSpPr>
        <p:spPr/>
        <p:txBody>
          <a:bodyPr/>
          <a:lstStyle/>
          <a:p>
            <a:r>
              <a:rPr lang="en-US" dirty="0"/>
              <a:t>Insert your heading here, 2 lines max.</a:t>
            </a:r>
          </a:p>
        </p:txBody>
      </p:sp>
      <p:sp>
        <p:nvSpPr>
          <p:cNvPr id="4" name="Footer Placeholder 3">
            <a:extLst>
              <a:ext uri="{FF2B5EF4-FFF2-40B4-BE49-F238E27FC236}">
                <a16:creationId xmlns:a16="http://schemas.microsoft.com/office/drawing/2014/main" id="{AD9DB869-A4B9-974F-BE8B-6FC933294067}"/>
              </a:ext>
            </a:extLst>
          </p:cNvPr>
          <p:cNvSpPr>
            <a:spLocks noGrp="1"/>
          </p:cNvSpPr>
          <p:nvPr>
            <p:ph type="ftr" sz="quarter" idx="13"/>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A652650E-05B1-1A45-954E-F3DA6AFF7F27}"/>
              </a:ext>
            </a:extLst>
          </p:cNvPr>
          <p:cNvSpPr>
            <a:spLocks noGrp="1"/>
          </p:cNvSpPr>
          <p:nvPr>
            <p:ph type="sldNum" sz="quarter" idx="14"/>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9140752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F1CEE-FDEE-D847-B525-FB54E3F1518C}"/>
              </a:ext>
            </a:extLst>
          </p:cNvPr>
          <p:cNvSpPr>
            <a:spLocks noGrp="1"/>
          </p:cNvSpPr>
          <p:nvPr>
            <p:ph type="title" hasCustomPrompt="1"/>
          </p:nvPr>
        </p:nvSpPr>
        <p:spPr/>
        <p:txBody>
          <a:bodyPr/>
          <a:lstStyle/>
          <a:p>
            <a:r>
              <a:rPr lang="en-US" dirty="0"/>
              <a:t>Insert your heading here, 2 lines max.</a:t>
            </a:r>
          </a:p>
        </p:txBody>
      </p:sp>
      <p:sp>
        <p:nvSpPr>
          <p:cNvPr id="3" name="Footer Placeholder 2">
            <a:extLst>
              <a:ext uri="{FF2B5EF4-FFF2-40B4-BE49-F238E27FC236}">
                <a16:creationId xmlns:a16="http://schemas.microsoft.com/office/drawing/2014/main" id="{39434C1A-3544-414F-AE1C-78E8A29A57B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E8D06CE5-511F-B049-A4A6-9253F29AF7AC}"/>
              </a:ext>
            </a:extLst>
          </p:cNvPr>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26036657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981842DD-7615-4CFE-BB2A-4B557CCC4910}" type="datetimeFigureOut">
              <a:rPr lang="en-ZA" smtClean="0"/>
              <a:t>2024/09/03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95737ED-F309-4371-9436-DD3054DF5124}" type="slidenum">
              <a:rPr lang="en-ZA" smtClean="0"/>
              <a:t>‹#›</a:t>
            </a:fld>
            <a:endParaRPr lang="en-ZA"/>
          </a:p>
        </p:txBody>
      </p:sp>
    </p:spTree>
    <p:extLst>
      <p:ext uri="{BB962C8B-B14F-4D97-AF65-F5344CB8AC3E}">
        <p14:creationId xmlns:p14="http://schemas.microsoft.com/office/powerpoint/2010/main" val="2586361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0770B08-6E2C-5A44-997E-3DE422EC17E5}"/>
              </a:ext>
            </a:extLst>
          </p:cNvPr>
          <p:cNvSpPr/>
          <p:nvPr/>
        </p:nvSpPr>
        <p:spPr>
          <a:xfrm>
            <a:off x="820524" y="4291249"/>
            <a:ext cx="7315200" cy="1097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Footer Placeholder 3">
            <a:extLst>
              <a:ext uri="{FF2B5EF4-FFF2-40B4-BE49-F238E27FC236}">
                <a16:creationId xmlns:a16="http://schemas.microsoft.com/office/drawing/2014/main" id="{A1C67E23-EBEF-1F4E-B80F-0B316F5D5588}"/>
              </a:ext>
            </a:extLst>
          </p:cNvPr>
          <p:cNvSpPr>
            <a:spLocks noGrp="1"/>
          </p:cNvSpPr>
          <p:nvPr>
            <p:ph type="ftr" sz="quarter" idx="10"/>
          </p:nvPr>
        </p:nvSpPr>
        <p:spPr/>
        <p:txBody>
          <a:bodyPr/>
          <a:lstStyle/>
          <a:p>
            <a:endParaRPr lang="en-US" dirty="0"/>
          </a:p>
        </p:txBody>
      </p:sp>
      <p:pic>
        <p:nvPicPr>
          <p:cNvPr id="6" name="Picture 5">
            <a:extLst>
              <a:ext uri="{FF2B5EF4-FFF2-40B4-BE49-F238E27FC236}">
                <a16:creationId xmlns:a16="http://schemas.microsoft.com/office/drawing/2014/main" id="{67ADDA7F-F1BA-5648-B20D-B4256503A47F}"/>
              </a:ext>
            </a:extLst>
          </p:cNvPr>
          <p:cNvPicPr>
            <a:picLocks noChangeAspect="1"/>
          </p:cNvPicPr>
          <p:nvPr/>
        </p:nvPicPr>
        <p:blipFill>
          <a:blip r:embed="rId2" cstate="screen">
            <a:extLst>
              <a:ext uri="{28A0092B-C50C-407E-A947-70E740481C1C}">
                <a14:useLocalDpi xmlns:a14="http://schemas.microsoft.com/office/drawing/2010/main"/>
              </a:ext>
            </a:extLst>
          </a:blip>
          <a:srcRect/>
          <a:stretch/>
        </p:blipFill>
        <p:spPr>
          <a:xfrm>
            <a:off x="820524" y="650515"/>
            <a:ext cx="2061006" cy="1102879"/>
          </a:xfrm>
          <a:prstGeom prst="rect">
            <a:avLst/>
          </a:prstGeom>
        </p:spPr>
      </p:pic>
      <p:sp>
        <p:nvSpPr>
          <p:cNvPr id="7" name="Title 1">
            <a:extLst>
              <a:ext uri="{FF2B5EF4-FFF2-40B4-BE49-F238E27FC236}">
                <a16:creationId xmlns:a16="http://schemas.microsoft.com/office/drawing/2014/main" id="{2540800D-E774-0340-B236-45FDF8D7018E}"/>
              </a:ext>
            </a:extLst>
          </p:cNvPr>
          <p:cNvSpPr>
            <a:spLocks noGrp="1"/>
          </p:cNvSpPr>
          <p:nvPr>
            <p:ph type="ctrTitle" hasCustomPrompt="1"/>
          </p:nvPr>
        </p:nvSpPr>
        <p:spPr>
          <a:xfrm>
            <a:off x="838199" y="2409508"/>
            <a:ext cx="7315200" cy="2069510"/>
          </a:xfrm>
          <a:prstGeom prst="rect">
            <a:avLst/>
          </a:prstGeom>
        </p:spPr>
        <p:txBody>
          <a:bodyPr anchor="b"/>
          <a:lstStyle>
            <a:lvl1pPr algn="l">
              <a:defRPr sz="5400"/>
            </a:lvl1pPr>
          </a:lstStyle>
          <a:p>
            <a:r>
              <a:rPr lang="en-US" dirty="0"/>
              <a:t>Insert title</a:t>
            </a:r>
          </a:p>
        </p:txBody>
      </p:sp>
      <p:sp>
        <p:nvSpPr>
          <p:cNvPr id="8" name="Subtitle 2">
            <a:extLst>
              <a:ext uri="{FF2B5EF4-FFF2-40B4-BE49-F238E27FC236}">
                <a16:creationId xmlns:a16="http://schemas.microsoft.com/office/drawing/2014/main" id="{AFC3828B-0DAE-8D4D-A8C8-747445F24FA5}"/>
              </a:ext>
            </a:extLst>
          </p:cNvPr>
          <p:cNvSpPr>
            <a:spLocks noGrp="1"/>
          </p:cNvSpPr>
          <p:nvPr>
            <p:ph type="subTitle" idx="1" hasCustomPrompt="1"/>
          </p:nvPr>
        </p:nvSpPr>
        <p:spPr>
          <a:xfrm>
            <a:off x="838199" y="4615543"/>
            <a:ext cx="7315200" cy="1111042"/>
          </a:xfrm>
          <a:prstGeom prst="rect">
            <a:avLst/>
          </a:prstGeom>
          <a:solidFill>
            <a:schemeClr val="bg1"/>
          </a:solidFill>
        </p:spPr>
        <p:txBody>
          <a:bodyPr lIns="0" rIns="0">
            <a:normAutofit/>
          </a:bodyPr>
          <a:lstStyle>
            <a:lvl1pPr marL="0" indent="0" algn="l">
              <a:buNone/>
              <a:defRPr sz="2400">
                <a:solidFill>
                  <a:schemeClr val="accent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text</a:t>
            </a:r>
          </a:p>
        </p:txBody>
      </p:sp>
    </p:spTree>
    <p:extLst>
      <p:ext uri="{BB962C8B-B14F-4D97-AF65-F5344CB8AC3E}">
        <p14:creationId xmlns:p14="http://schemas.microsoft.com/office/powerpoint/2010/main" val="118069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Photo">
    <p:bg>
      <p:bgPr>
        <a:blipFill dpi="0" rotWithShape="1">
          <a:blip r:embed="rId2" cstate="screen">
            <a:lum/>
            <a:extLst>
              <a:ext uri="{28A0092B-C50C-407E-A947-70E740481C1C}">
                <a14:useLocalDpi xmlns:a14="http://schemas.microsoft.com/office/drawing/2010/main"/>
              </a:ext>
            </a:extLst>
          </a:blip>
          <a:srcRect/>
          <a:stretch>
            <a:fillRect t="-9000" b="-9000"/>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DBF8B214-A828-6144-BE23-280DA09A6E28}"/>
              </a:ext>
            </a:extLst>
          </p:cNvPr>
          <p:cNvSpPr/>
          <p:nvPr/>
        </p:nvSpPr>
        <p:spPr>
          <a:xfrm>
            <a:off x="-2" y="0"/>
            <a:ext cx="9601200" cy="6858000"/>
          </a:xfrm>
          <a:prstGeom prst="rect">
            <a:avLst/>
          </a:prstGeom>
          <a:gradFill>
            <a:gsLst>
              <a:gs pos="80000">
                <a:srgbClr val="FFFFFF">
                  <a:alpha val="75000"/>
                </a:srgbClr>
              </a:gs>
              <a:gs pos="40000">
                <a:schemeClr val="bg1"/>
              </a:gs>
              <a:gs pos="10000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Footer Placeholder 1">
            <a:extLst>
              <a:ext uri="{FF2B5EF4-FFF2-40B4-BE49-F238E27FC236}">
                <a16:creationId xmlns:a16="http://schemas.microsoft.com/office/drawing/2014/main" id="{231F917B-FC6F-EA4D-AEEB-5BFBF07A23AA}"/>
              </a:ext>
            </a:extLst>
          </p:cNvPr>
          <p:cNvSpPr>
            <a:spLocks noGrp="1"/>
          </p:cNvSpPr>
          <p:nvPr>
            <p:ph type="ftr" sz="quarter" idx="10"/>
          </p:nvPr>
        </p:nvSpPr>
        <p:spPr/>
        <p:txBody>
          <a:bodyPr/>
          <a:lstStyle/>
          <a:p>
            <a:endParaRPr lang="en-US" dirty="0"/>
          </a:p>
        </p:txBody>
      </p:sp>
      <p:sp>
        <p:nvSpPr>
          <p:cNvPr id="15" name="Subtitle 2">
            <a:extLst>
              <a:ext uri="{FF2B5EF4-FFF2-40B4-BE49-F238E27FC236}">
                <a16:creationId xmlns:a16="http://schemas.microsoft.com/office/drawing/2014/main" id="{A7BDB68D-F481-AC4F-BAA6-5840AD2176F6}"/>
              </a:ext>
            </a:extLst>
          </p:cNvPr>
          <p:cNvSpPr>
            <a:spLocks noGrp="1"/>
          </p:cNvSpPr>
          <p:nvPr>
            <p:ph type="subTitle" idx="1" hasCustomPrompt="1"/>
          </p:nvPr>
        </p:nvSpPr>
        <p:spPr>
          <a:xfrm>
            <a:off x="838200" y="4615543"/>
            <a:ext cx="5490029" cy="1111042"/>
          </a:xfrm>
          <a:prstGeom prst="rect">
            <a:avLst/>
          </a:prstGeom>
        </p:spPr>
        <p:txBody>
          <a:bodyPr lIns="0" rIns="0">
            <a:normAutofit/>
          </a:bodyPr>
          <a:lstStyle>
            <a:lvl1pPr marL="0" indent="0" algn="l">
              <a:buNone/>
              <a:defRPr sz="2400">
                <a:solidFill>
                  <a:schemeClr val="accent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text</a:t>
            </a:r>
          </a:p>
        </p:txBody>
      </p:sp>
      <p:sp>
        <p:nvSpPr>
          <p:cNvPr id="8" name="Rectangle 7">
            <a:extLst>
              <a:ext uri="{FF2B5EF4-FFF2-40B4-BE49-F238E27FC236}">
                <a16:creationId xmlns:a16="http://schemas.microsoft.com/office/drawing/2014/main" id="{BA671F1A-A3C2-A84F-B47A-0B1DCA48483D}"/>
              </a:ext>
            </a:extLst>
          </p:cNvPr>
          <p:cNvSpPr/>
          <p:nvPr/>
        </p:nvSpPr>
        <p:spPr>
          <a:xfrm>
            <a:off x="820524" y="4291249"/>
            <a:ext cx="5486400" cy="1097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7" name="Picture 16">
            <a:extLst>
              <a:ext uri="{FF2B5EF4-FFF2-40B4-BE49-F238E27FC236}">
                <a16:creationId xmlns:a16="http://schemas.microsoft.com/office/drawing/2014/main" id="{958E9930-D663-F949-8FB7-9DD3894BA488}"/>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820524" y="650515"/>
            <a:ext cx="2061006" cy="1102879"/>
          </a:xfrm>
          <a:prstGeom prst="rect">
            <a:avLst/>
          </a:prstGeom>
        </p:spPr>
      </p:pic>
      <p:sp>
        <p:nvSpPr>
          <p:cNvPr id="14" name="Title 1">
            <a:extLst>
              <a:ext uri="{FF2B5EF4-FFF2-40B4-BE49-F238E27FC236}">
                <a16:creationId xmlns:a16="http://schemas.microsoft.com/office/drawing/2014/main" id="{014E62FE-0ADE-1E42-875C-7E70F05201F0}"/>
              </a:ext>
            </a:extLst>
          </p:cNvPr>
          <p:cNvSpPr>
            <a:spLocks noGrp="1"/>
          </p:cNvSpPr>
          <p:nvPr>
            <p:ph type="ctrTitle" hasCustomPrompt="1"/>
          </p:nvPr>
        </p:nvSpPr>
        <p:spPr>
          <a:xfrm>
            <a:off x="838200" y="2409508"/>
            <a:ext cx="5490029" cy="2069510"/>
          </a:xfrm>
          <a:prstGeom prst="rect">
            <a:avLst/>
          </a:prstGeom>
        </p:spPr>
        <p:txBody>
          <a:bodyPr anchor="b"/>
          <a:lstStyle>
            <a:lvl1pPr algn="l">
              <a:defRPr sz="5400"/>
            </a:lvl1pPr>
          </a:lstStyle>
          <a:p>
            <a:r>
              <a:rPr lang="en-US" dirty="0"/>
              <a:t>Insert title</a:t>
            </a:r>
          </a:p>
        </p:txBody>
      </p:sp>
    </p:spTree>
    <p:extLst>
      <p:ext uri="{BB962C8B-B14F-4D97-AF65-F5344CB8AC3E}">
        <p14:creationId xmlns:p14="http://schemas.microsoft.com/office/powerpoint/2010/main" val="1464569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Titl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A9AB200-314D-D34B-AAB4-2175A4BF22EA}"/>
              </a:ext>
            </a:extLst>
          </p:cNvPr>
          <p:cNvSpPr/>
          <p:nvPr/>
        </p:nvSpPr>
        <p:spPr>
          <a:xfrm>
            <a:off x="1836586" y="3049053"/>
            <a:ext cx="8518828" cy="1097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lide Number Placeholder 2">
            <a:extLst>
              <a:ext uri="{FF2B5EF4-FFF2-40B4-BE49-F238E27FC236}">
                <a16:creationId xmlns:a16="http://schemas.microsoft.com/office/drawing/2014/main" id="{F82CF375-C543-5F4D-9402-202E34DEEA99}"/>
              </a:ext>
            </a:extLst>
          </p:cNvPr>
          <p:cNvSpPr>
            <a:spLocks noGrp="1"/>
          </p:cNvSpPr>
          <p:nvPr>
            <p:ph type="sldNum" sz="quarter" idx="10"/>
          </p:nvPr>
        </p:nvSpPr>
        <p:spPr/>
        <p:txBody>
          <a:bodyPr/>
          <a:lstStyle/>
          <a:p>
            <a:fld id="{48F63A3B-78C7-47BE-AE5E-E10140E04643}" type="slidenum">
              <a:rPr lang="en-US" smtClean="0"/>
              <a:t>‹#›</a:t>
            </a:fld>
            <a:endParaRPr lang="en-US" dirty="0"/>
          </a:p>
        </p:txBody>
      </p:sp>
      <p:sp>
        <p:nvSpPr>
          <p:cNvPr id="4" name="Footer Placeholder 3">
            <a:extLst>
              <a:ext uri="{FF2B5EF4-FFF2-40B4-BE49-F238E27FC236}">
                <a16:creationId xmlns:a16="http://schemas.microsoft.com/office/drawing/2014/main" id="{B0589958-B72F-B84F-83F5-58BC6B1357AA}"/>
              </a:ext>
            </a:extLst>
          </p:cNvPr>
          <p:cNvSpPr>
            <a:spLocks noGrp="1"/>
          </p:cNvSpPr>
          <p:nvPr>
            <p:ph type="ftr" sz="quarter" idx="11"/>
          </p:nvPr>
        </p:nvSpPr>
        <p:spPr/>
        <p:txBody>
          <a:bodyPr/>
          <a:lstStyle/>
          <a:p>
            <a:endParaRPr lang="en-US" dirty="0"/>
          </a:p>
        </p:txBody>
      </p:sp>
      <p:sp>
        <p:nvSpPr>
          <p:cNvPr id="6" name="Title 26">
            <a:extLst>
              <a:ext uri="{FF2B5EF4-FFF2-40B4-BE49-F238E27FC236}">
                <a16:creationId xmlns:a16="http://schemas.microsoft.com/office/drawing/2014/main" id="{845391D4-B447-C449-B935-7D9923EA3F1B}"/>
              </a:ext>
            </a:extLst>
          </p:cNvPr>
          <p:cNvSpPr>
            <a:spLocks noGrp="1"/>
          </p:cNvSpPr>
          <p:nvPr>
            <p:ph type="title" hasCustomPrompt="1"/>
          </p:nvPr>
        </p:nvSpPr>
        <p:spPr>
          <a:xfrm>
            <a:off x="1860361" y="1729930"/>
            <a:ext cx="8471277" cy="1463195"/>
          </a:xfrm>
        </p:spPr>
        <p:txBody>
          <a:bodyPr anchor="b" anchorCtr="0"/>
          <a:lstStyle>
            <a:lvl1pPr algn="ctr">
              <a:defRPr sz="3600">
                <a:solidFill>
                  <a:schemeClr val="tx2"/>
                </a:solidFill>
              </a:defRPr>
            </a:lvl1pPr>
          </a:lstStyle>
          <a:p>
            <a:r>
              <a:rPr lang="en-US" dirty="0"/>
              <a:t>Insert section heading</a:t>
            </a:r>
          </a:p>
        </p:txBody>
      </p:sp>
    </p:spTree>
    <p:extLst>
      <p:ext uri="{BB962C8B-B14F-4D97-AF65-F5344CB8AC3E}">
        <p14:creationId xmlns:p14="http://schemas.microsoft.com/office/powerpoint/2010/main" val="2454510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2E14899D-9357-1648-93C3-EB09E5785D44}"/>
              </a:ext>
            </a:extLst>
          </p:cNvPr>
          <p:cNvSpPr>
            <a:spLocks noGrp="1"/>
          </p:cNvSpPr>
          <p:nvPr>
            <p:ph sz="quarter" idx="11"/>
          </p:nvPr>
        </p:nvSpPr>
        <p:spPr>
          <a:xfrm>
            <a:off x="426720" y="1463040"/>
            <a:ext cx="11338560" cy="466344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Slide Number Placeholder 12">
            <a:extLst>
              <a:ext uri="{FF2B5EF4-FFF2-40B4-BE49-F238E27FC236}">
                <a16:creationId xmlns:a16="http://schemas.microsoft.com/office/drawing/2014/main" id="{30A5576D-2CA0-254B-B787-BCB1F7D588AD}"/>
              </a:ext>
            </a:extLst>
          </p:cNvPr>
          <p:cNvSpPr>
            <a:spLocks noGrp="1"/>
          </p:cNvSpPr>
          <p:nvPr>
            <p:ph type="sldNum" sz="quarter" idx="12"/>
          </p:nvPr>
        </p:nvSpPr>
        <p:spPr/>
        <p:txBody>
          <a:bodyPr/>
          <a:lstStyle/>
          <a:p>
            <a:fld id="{48F63A3B-78C7-47BE-AE5E-E10140E04643}" type="slidenum">
              <a:rPr lang="en-US" smtClean="0"/>
              <a:t>‹#›</a:t>
            </a:fld>
            <a:endParaRPr lang="en-US" dirty="0"/>
          </a:p>
        </p:txBody>
      </p:sp>
      <p:sp>
        <p:nvSpPr>
          <p:cNvPr id="3" name="Footer Placeholder 2">
            <a:extLst>
              <a:ext uri="{FF2B5EF4-FFF2-40B4-BE49-F238E27FC236}">
                <a16:creationId xmlns:a16="http://schemas.microsoft.com/office/drawing/2014/main" id="{07AE98C0-3136-E847-B3E3-9A8B097307B2}"/>
              </a:ext>
            </a:extLst>
          </p:cNvPr>
          <p:cNvSpPr>
            <a:spLocks noGrp="1"/>
          </p:cNvSpPr>
          <p:nvPr>
            <p:ph type="ftr" sz="quarter" idx="13"/>
          </p:nvPr>
        </p:nvSpPr>
        <p:spPr/>
        <p:txBody>
          <a:bodyPr/>
          <a:lstStyle/>
          <a:p>
            <a:endParaRPr lang="en-US" dirty="0"/>
          </a:p>
        </p:txBody>
      </p:sp>
      <p:sp>
        <p:nvSpPr>
          <p:cNvPr id="4" name="Title 3">
            <a:extLst>
              <a:ext uri="{FF2B5EF4-FFF2-40B4-BE49-F238E27FC236}">
                <a16:creationId xmlns:a16="http://schemas.microsoft.com/office/drawing/2014/main" id="{C24FADF7-3C59-1049-8316-4E87FB0E5D07}"/>
              </a:ext>
            </a:extLst>
          </p:cNvPr>
          <p:cNvSpPr>
            <a:spLocks noGrp="1"/>
          </p:cNvSpPr>
          <p:nvPr>
            <p:ph type="title" hasCustomPrompt="1"/>
          </p:nvPr>
        </p:nvSpPr>
        <p:spPr/>
        <p:txBody>
          <a:bodyPr/>
          <a:lstStyle/>
          <a:p>
            <a:r>
              <a:rPr lang="en-US" dirty="0"/>
              <a:t>Insert your heading here, 2 lines max.</a:t>
            </a:r>
          </a:p>
        </p:txBody>
      </p:sp>
    </p:spTree>
    <p:extLst>
      <p:ext uri="{BB962C8B-B14F-4D97-AF65-F5344CB8AC3E}">
        <p14:creationId xmlns:p14="http://schemas.microsoft.com/office/powerpoint/2010/main" val="1744392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Content 2-Column">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26722" y="1463040"/>
            <a:ext cx="5486399" cy="4663440"/>
          </a:xfrm>
          <a:prstGeom prst="rect">
            <a:avLst/>
          </a:prstGeom>
        </p:spPr>
        <p:txBody>
          <a:bodyPr>
            <a:normAutofit/>
          </a:bodyPr>
          <a:lstStyle>
            <a:lvl1pPr>
              <a:defRPr sz="1800"/>
            </a:lvl1pPr>
            <a:lvl2pPr>
              <a:defRPr sz="1600"/>
            </a:lvl2pPr>
            <a:lvl3pPr>
              <a:defRPr sz="1400"/>
            </a:lvl3pPr>
            <a:lvl4pPr>
              <a:defRPr sz="1200"/>
            </a:lvl4pPr>
            <a:lvl5pPr>
              <a:defRPr sz="1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2">
            <a:extLst>
              <a:ext uri="{FF2B5EF4-FFF2-40B4-BE49-F238E27FC236}">
                <a16:creationId xmlns:a16="http://schemas.microsoft.com/office/drawing/2014/main" id="{0A273D64-0464-0B44-AC26-0A4779C8CECB}"/>
              </a:ext>
            </a:extLst>
          </p:cNvPr>
          <p:cNvSpPr>
            <a:spLocks noGrp="1"/>
          </p:cNvSpPr>
          <p:nvPr>
            <p:ph idx="11" hasCustomPrompt="1"/>
          </p:nvPr>
        </p:nvSpPr>
        <p:spPr>
          <a:xfrm>
            <a:off x="6278881" y="1463040"/>
            <a:ext cx="5486399" cy="4663440"/>
          </a:xfrm>
          <a:prstGeom prst="rect">
            <a:avLst/>
          </a:prstGeom>
        </p:spPr>
        <p:txBody>
          <a:bodyPr>
            <a:normAutofit/>
          </a:bodyPr>
          <a:lstStyle>
            <a:lvl1pPr>
              <a:defRPr sz="1800"/>
            </a:lvl1pPr>
            <a:lvl2pPr>
              <a:defRPr sz="1600"/>
            </a:lvl2pPr>
            <a:lvl3pPr>
              <a:defRPr sz="1400"/>
            </a:lvl3pPr>
            <a:lvl4pPr>
              <a:defRPr sz="1200"/>
            </a:lvl4pPr>
            <a:lvl5pPr>
              <a:defRPr sz="1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8">
            <a:extLst>
              <a:ext uri="{FF2B5EF4-FFF2-40B4-BE49-F238E27FC236}">
                <a16:creationId xmlns:a16="http://schemas.microsoft.com/office/drawing/2014/main" id="{0DF24767-E131-C64E-9E04-539AE67BE3E8}"/>
              </a:ext>
            </a:extLst>
          </p:cNvPr>
          <p:cNvSpPr>
            <a:spLocks noGrp="1"/>
          </p:cNvSpPr>
          <p:nvPr>
            <p:ph type="sldNum" sz="quarter" idx="12"/>
          </p:nvPr>
        </p:nvSpPr>
        <p:spPr/>
        <p:txBody>
          <a:bodyPr/>
          <a:lstStyle/>
          <a:p>
            <a:fld id="{48F63A3B-78C7-47BE-AE5E-E10140E04643}" type="slidenum">
              <a:rPr lang="en-US" smtClean="0"/>
              <a:t>‹#›</a:t>
            </a:fld>
            <a:endParaRPr lang="en-US" dirty="0"/>
          </a:p>
        </p:txBody>
      </p:sp>
      <p:sp>
        <p:nvSpPr>
          <p:cNvPr id="4" name="Footer Placeholder 3">
            <a:extLst>
              <a:ext uri="{FF2B5EF4-FFF2-40B4-BE49-F238E27FC236}">
                <a16:creationId xmlns:a16="http://schemas.microsoft.com/office/drawing/2014/main" id="{AD9DB869-A4B9-974F-BE8B-6FC933294067}"/>
              </a:ext>
            </a:extLst>
          </p:cNvPr>
          <p:cNvSpPr>
            <a:spLocks noGrp="1"/>
          </p:cNvSpPr>
          <p:nvPr>
            <p:ph type="ftr" sz="quarter" idx="13"/>
          </p:nvPr>
        </p:nvSpPr>
        <p:spPr/>
        <p:txBody>
          <a:bodyPr/>
          <a:lstStyle/>
          <a:p>
            <a:endParaRPr lang="en-US" dirty="0"/>
          </a:p>
        </p:txBody>
      </p:sp>
      <p:sp>
        <p:nvSpPr>
          <p:cNvPr id="5" name="Title 4">
            <a:extLst>
              <a:ext uri="{FF2B5EF4-FFF2-40B4-BE49-F238E27FC236}">
                <a16:creationId xmlns:a16="http://schemas.microsoft.com/office/drawing/2014/main" id="{CE577E22-0CDF-E540-8C31-526F5DD75F4F}"/>
              </a:ext>
            </a:extLst>
          </p:cNvPr>
          <p:cNvSpPr>
            <a:spLocks noGrp="1"/>
          </p:cNvSpPr>
          <p:nvPr>
            <p:ph type="title" hasCustomPrompt="1"/>
          </p:nvPr>
        </p:nvSpPr>
        <p:spPr/>
        <p:txBody>
          <a:bodyPr/>
          <a:lstStyle/>
          <a:p>
            <a:r>
              <a:rPr lang="en-US" dirty="0"/>
              <a:t>Insert your heading here, 2 lines max.</a:t>
            </a:r>
          </a:p>
        </p:txBody>
      </p:sp>
    </p:spTree>
    <p:extLst>
      <p:ext uri="{BB962C8B-B14F-4D97-AF65-F5344CB8AC3E}">
        <p14:creationId xmlns:p14="http://schemas.microsoft.com/office/powerpoint/2010/main" val="242988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9853A3BD-472F-7443-B521-D583C68A725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188520" y="6456550"/>
            <a:ext cx="388363" cy="207818"/>
          </a:xfrm>
          <a:prstGeom prst="rect">
            <a:avLst/>
          </a:prstGeom>
        </p:spPr>
      </p:pic>
      <p:sp>
        <p:nvSpPr>
          <p:cNvPr id="5" name="Slide Number Placeholder 4">
            <a:extLst>
              <a:ext uri="{FF2B5EF4-FFF2-40B4-BE49-F238E27FC236}">
                <a16:creationId xmlns:a16="http://schemas.microsoft.com/office/drawing/2014/main" id="{14DE3AB3-11B3-2049-BDB1-6852ACB972DA}"/>
              </a:ext>
            </a:extLst>
          </p:cNvPr>
          <p:cNvSpPr>
            <a:spLocks noGrp="1"/>
          </p:cNvSpPr>
          <p:nvPr>
            <p:ph type="sldNum" sz="quarter" idx="10"/>
          </p:nvPr>
        </p:nvSpPr>
        <p:spPr/>
        <p:txBody>
          <a:bodyPr/>
          <a:lstStyle/>
          <a:p>
            <a:fld id="{48F63A3B-78C7-47BE-AE5E-E10140E04643}" type="slidenum">
              <a:rPr lang="en-US" smtClean="0"/>
              <a:t>‹#›</a:t>
            </a:fld>
            <a:endParaRPr lang="en-US" dirty="0"/>
          </a:p>
        </p:txBody>
      </p:sp>
      <p:pic>
        <p:nvPicPr>
          <p:cNvPr id="7" name="Picture 6">
            <a:extLst>
              <a:ext uri="{FF2B5EF4-FFF2-40B4-BE49-F238E27FC236}">
                <a16:creationId xmlns:a16="http://schemas.microsoft.com/office/drawing/2014/main" id="{8CF9D801-FD48-5F41-B999-D2E4D653F30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188520" y="6456550"/>
            <a:ext cx="388363" cy="207818"/>
          </a:xfrm>
          <a:prstGeom prst="rect">
            <a:avLst/>
          </a:prstGeom>
        </p:spPr>
      </p:pic>
      <p:sp>
        <p:nvSpPr>
          <p:cNvPr id="3" name="Footer Placeholder 2">
            <a:extLst>
              <a:ext uri="{FF2B5EF4-FFF2-40B4-BE49-F238E27FC236}">
                <a16:creationId xmlns:a16="http://schemas.microsoft.com/office/drawing/2014/main" id="{39434C1A-3544-414F-AE1C-78E8A29A57BD}"/>
              </a:ext>
            </a:extLst>
          </p:cNvPr>
          <p:cNvSpPr>
            <a:spLocks noGrp="1"/>
          </p:cNvSpPr>
          <p:nvPr>
            <p:ph type="ftr" sz="quarter" idx="11"/>
          </p:nvPr>
        </p:nvSpPr>
        <p:spPr/>
        <p:txBody>
          <a:bodyPr/>
          <a:lstStyle/>
          <a:p>
            <a:endParaRPr lang="en-US" dirty="0"/>
          </a:p>
        </p:txBody>
      </p:sp>
      <p:sp>
        <p:nvSpPr>
          <p:cNvPr id="4" name="Title 3">
            <a:extLst>
              <a:ext uri="{FF2B5EF4-FFF2-40B4-BE49-F238E27FC236}">
                <a16:creationId xmlns:a16="http://schemas.microsoft.com/office/drawing/2014/main" id="{3462A0EE-6F91-2047-BEDD-91270010B581}"/>
              </a:ext>
            </a:extLst>
          </p:cNvPr>
          <p:cNvSpPr>
            <a:spLocks noGrp="1"/>
          </p:cNvSpPr>
          <p:nvPr>
            <p:ph type="title" hasCustomPrompt="1"/>
          </p:nvPr>
        </p:nvSpPr>
        <p:spPr/>
        <p:txBody>
          <a:bodyPr/>
          <a:lstStyle/>
          <a:p>
            <a:r>
              <a:rPr lang="en-US" dirty="0"/>
              <a:t>Insert your heading here, 2 lines max.</a:t>
            </a:r>
          </a:p>
        </p:txBody>
      </p:sp>
    </p:spTree>
    <p:extLst>
      <p:ext uri="{BB962C8B-B14F-4D97-AF65-F5344CB8AC3E}">
        <p14:creationId xmlns:p14="http://schemas.microsoft.com/office/powerpoint/2010/main" val="2433799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B52381-AE48-CC4A-A5C7-AEF3FABC3D17}"/>
              </a:ext>
            </a:extLst>
          </p:cNvPr>
          <p:cNvSpPr>
            <a:spLocks noGrp="1"/>
          </p:cNvSpPr>
          <p:nvPr>
            <p:ph type="sldNum" sz="quarter" idx="10"/>
          </p:nvPr>
        </p:nvSpPr>
        <p:spPr/>
        <p:txBody>
          <a:bodyPr/>
          <a:lstStyle/>
          <a:p>
            <a:fld id="{48F63A3B-78C7-47BE-AE5E-E10140E04643}" type="slidenum">
              <a:rPr lang="en-US" smtClean="0"/>
              <a:t>‹#›</a:t>
            </a:fld>
            <a:endParaRPr lang="en-US" dirty="0"/>
          </a:p>
        </p:txBody>
      </p:sp>
      <p:sp>
        <p:nvSpPr>
          <p:cNvPr id="3" name="Footer Placeholder 2">
            <a:extLst>
              <a:ext uri="{FF2B5EF4-FFF2-40B4-BE49-F238E27FC236}">
                <a16:creationId xmlns:a16="http://schemas.microsoft.com/office/drawing/2014/main" id="{8403D931-0750-E843-B7E4-DD3B6436184F}"/>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4204543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Final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860E07B-81B3-3946-8C02-27276157F917}"/>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4184242" y="3536632"/>
            <a:ext cx="3823519" cy="2468880"/>
          </a:xfrm>
          <a:prstGeom prst="rect">
            <a:avLst/>
          </a:prstGeom>
        </p:spPr>
      </p:pic>
      <p:sp>
        <p:nvSpPr>
          <p:cNvPr id="8" name="Text Placeholder 7">
            <a:extLst>
              <a:ext uri="{FF2B5EF4-FFF2-40B4-BE49-F238E27FC236}">
                <a16:creationId xmlns:a16="http://schemas.microsoft.com/office/drawing/2014/main" id="{2464BDE1-F2CD-304F-A42A-F739371CDB0A}"/>
              </a:ext>
            </a:extLst>
          </p:cNvPr>
          <p:cNvSpPr>
            <a:spLocks noGrp="1"/>
          </p:cNvSpPr>
          <p:nvPr>
            <p:ph type="body" sz="quarter" idx="10" hasCustomPrompt="1"/>
          </p:nvPr>
        </p:nvSpPr>
        <p:spPr>
          <a:xfrm>
            <a:off x="609600" y="1427096"/>
            <a:ext cx="10972800" cy="1549349"/>
          </a:xfrm>
          <a:prstGeom prst="rect">
            <a:avLst/>
          </a:prstGeom>
        </p:spPr>
        <p:txBody>
          <a:bodyPr lIns="0" rIns="0">
            <a:noAutofit/>
          </a:bodyPr>
          <a:lstStyle>
            <a:lvl1pPr marL="12700" indent="-12700" algn="ctr">
              <a:buNone/>
              <a:tabLst/>
              <a:defRPr sz="2400">
                <a:solidFill>
                  <a:schemeClr val="tx2"/>
                </a:solidFill>
              </a:defRPr>
            </a:lvl1pPr>
            <a:lvl2pPr algn="ctr">
              <a:buNone/>
              <a:defRPr sz="1600"/>
            </a:lvl2pPr>
            <a:lvl3pPr algn="ctr">
              <a:buNone/>
              <a:defRPr sz="1400"/>
            </a:lvl3pPr>
            <a:lvl4pPr algn="ctr">
              <a:buNone/>
              <a:defRPr sz="1200"/>
            </a:lvl4pPr>
            <a:lvl5pPr algn="ctr">
              <a:buNone/>
              <a:defRPr sz="1200"/>
            </a:lvl5pPr>
          </a:lstStyle>
          <a:p>
            <a:pPr lvl="0"/>
            <a:r>
              <a:rPr lang="en-US" dirty="0"/>
              <a:t>Click to edit text</a:t>
            </a:r>
          </a:p>
        </p:txBody>
      </p:sp>
      <p:sp>
        <p:nvSpPr>
          <p:cNvPr id="9" name="TextBox 8">
            <a:extLst>
              <a:ext uri="{FF2B5EF4-FFF2-40B4-BE49-F238E27FC236}">
                <a16:creationId xmlns:a16="http://schemas.microsoft.com/office/drawing/2014/main" id="{DC33E2B6-9071-284A-93A2-3A606F0B9A7C}"/>
              </a:ext>
            </a:extLst>
          </p:cNvPr>
          <p:cNvSpPr txBox="1"/>
          <p:nvPr/>
        </p:nvSpPr>
        <p:spPr>
          <a:xfrm>
            <a:off x="3404421" y="5845216"/>
            <a:ext cx="5383161" cy="307777"/>
          </a:xfrm>
          <a:prstGeom prst="rect">
            <a:avLst/>
          </a:prstGeom>
          <a:noFill/>
        </p:spPr>
        <p:txBody>
          <a:bodyPr wrap="square" rtlCol="0">
            <a:spAutoFit/>
          </a:bodyPr>
          <a:lstStyle/>
          <a:p>
            <a:pPr algn="ctr"/>
            <a:r>
              <a:rPr lang="en-US" sz="1400" b="0" i="0" dirty="0" err="1">
                <a:solidFill>
                  <a:schemeClr val="accent1"/>
                </a:solidFill>
                <a:latin typeface="+mn-lt"/>
                <a:ea typeface="Fira Sans" panose="020B0503050000020004" pitchFamily="34" charset="0"/>
              </a:rPr>
              <a:t>www.clintonhealthaccess.org</a:t>
            </a:r>
            <a:endParaRPr lang="en-US" sz="1400" b="0" i="0" dirty="0">
              <a:solidFill>
                <a:schemeClr val="accent1"/>
              </a:solidFill>
              <a:latin typeface="+mn-lt"/>
              <a:ea typeface="Fira Sans" panose="020B0503050000020004" pitchFamily="34" charset="0"/>
            </a:endParaRPr>
          </a:p>
        </p:txBody>
      </p:sp>
      <p:pic>
        <p:nvPicPr>
          <p:cNvPr id="5" name="Picture 4">
            <a:extLst>
              <a:ext uri="{FF2B5EF4-FFF2-40B4-BE49-F238E27FC236}">
                <a16:creationId xmlns:a16="http://schemas.microsoft.com/office/drawing/2014/main" id="{AFB4C4BB-DBC4-E445-AE03-EFD402140208}"/>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4184242" y="3536632"/>
            <a:ext cx="3823519" cy="2468880"/>
          </a:xfrm>
          <a:prstGeom prst="rect">
            <a:avLst/>
          </a:prstGeom>
        </p:spPr>
      </p:pic>
      <p:sp>
        <p:nvSpPr>
          <p:cNvPr id="7" name="TextBox 6">
            <a:extLst>
              <a:ext uri="{FF2B5EF4-FFF2-40B4-BE49-F238E27FC236}">
                <a16:creationId xmlns:a16="http://schemas.microsoft.com/office/drawing/2014/main" id="{64CA6373-11DA-3646-9A1B-C19200BDC448}"/>
              </a:ext>
            </a:extLst>
          </p:cNvPr>
          <p:cNvSpPr txBox="1"/>
          <p:nvPr/>
        </p:nvSpPr>
        <p:spPr>
          <a:xfrm>
            <a:off x="3404421" y="5845216"/>
            <a:ext cx="5383161" cy="307777"/>
          </a:xfrm>
          <a:prstGeom prst="rect">
            <a:avLst/>
          </a:prstGeom>
          <a:noFill/>
        </p:spPr>
        <p:txBody>
          <a:bodyPr wrap="square" rtlCol="0">
            <a:spAutoFit/>
          </a:bodyPr>
          <a:lstStyle/>
          <a:p>
            <a:pPr algn="ctr"/>
            <a:r>
              <a:rPr lang="en-US" sz="1400" b="0" i="0">
                <a:solidFill>
                  <a:schemeClr val="tx2"/>
                </a:solidFill>
                <a:latin typeface="+mn-lt"/>
                <a:ea typeface="Fira Sans" panose="020B0503050000020004" pitchFamily="34" charset="0"/>
              </a:rPr>
              <a:t>www.clintonhealthaccess.org</a:t>
            </a:r>
          </a:p>
        </p:txBody>
      </p:sp>
      <p:sp>
        <p:nvSpPr>
          <p:cNvPr id="2" name="Footer Placeholder 1">
            <a:extLst>
              <a:ext uri="{FF2B5EF4-FFF2-40B4-BE49-F238E27FC236}">
                <a16:creationId xmlns:a16="http://schemas.microsoft.com/office/drawing/2014/main" id="{BBE869BC-B582-A248-B9B7-8DC699140DAE}"/>
              </a:ext>
            </a:extLst>
          </p:cNvPr>
          <p:cNvSpPr>
            <a:spLocks noGrp="1"/>
          </p:cNvSpPr>
          <p:nvPr>
            <p:ph type="ftr" sz="quarter" idx="11"/>
          </p:nvPr>
        </p:nvSpPr>
        <p:spPr/>
        <p:txBody>
          <a:bodyPr/>
          <a:lstStyle/>
          <a:p>
            <a:endParaRPr lang="en-US"/>
          </a:p>
        </p:txBody>
      </p:sp>
      <p:sp>
        <p:nvSpPr>
          <p:cNvPr id="3" name="Slide Number Placeholder 2">
            <a:extLst>
              <a:ext uri="{FF2B5EF4-FFF2-40B4-BE49-F238E27FC236}">
                <a16:creationId xmlns:a16="http://schemas.microsoft.com/office/drawing/2014/main" id="{6E0A81CF-4468-394C-9FD1-F1D7C97EA031}"/>
              </a:ext>
            </a:extLst>
          </p:cNvPr>
          <p:cNvSpPr>
            <a:spLocks noGrp="1"/>
          </p:cNvSpPr>
          <p:nvPr>
            <p:ph type="sldNum" sz="quarter" idx="12"/>
          </p:nvPr>
        </p:nvSpPr>
        <p:spPr/>
        <p:txBody>
          <a:bodyPr/>
          <a:lstStyle/>
          <a:p>
            <a:fld id="{48F63A3B-78C7-47BE-AE5E-E10140E04643}" type="slidenum">
              <a:rPr lang="en-US" smtClean="0"/>
              <a:t>‹#›</a:t>
            </a:fld>
            <a:endParaRPr lang="en-US"/>
          </a:p>
        </p:txBody>
      </p:sp>
    </p:spTree>
    <p:extLst>
      <p:ext uri="{BB962C8B-B14F-4D97-AF65-F5344CB8AC3E}">
        <p14:creationId xmlns:p14="http://schemas.microsoft.com/office/powerpoint/2010/main" val="610082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1.pn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theme" Target="../theme/theme2.xml"/><Relationship Id="rId5" Type="http://schemas.openxmlformats.org/officeDocument/2006/relationships/slideLayout" Target="../slideLayouts/slideLayout14.xml"/><Relationship Id="rId4"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8A9AD1A-DD8A-F74D-B68B-48A6A2DE196A}"/>
              </a:ext>
            </a:extLst>
          </p:cNvPr>
          <p:cNvSpPr/>
          <p:nvPr/>
        </p:nvSpPr>
        <p:spPr>
          <a:xfrm>
            <a:off x="426720" y="984144"/>
            <a:ext cx="11338560" cy="1097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26720" y="170329"/>
            <a:ext cx="10250245" cy="910815"/>
          </a:xfrm>
          <a:prstGeom prst="rect">
            <a:avLst/>
          </a:prstGeom>
        </p:spPr>
        <p:txBody>
          <a:bodyPr vert="horz" lIns="0" tIns="0" rIns="0" bIns="0" rtlCol="0" anchor="b">
            <a:noAutofit/>
          </a:bodyPr>
          <a:lstStyle/>
          <a:p>
            <a:r>
              <a:rPr lang="en-US" dirty="0"/>
              <a:t>Insert your heading here, 2 lines max.</a:t>
            </a:r>
          </a:p>
        </p:txBody>
      </p:sp>
      <p:sp>
        <p:nvSpPr>
          <p:cNvPr id="3" name="Text Placeholder 2"/>
          <p:cNvSpPr>
            <a:spLocks noGrp="1"/>
          </p:cNvSpPr>
          <p:nvPr>
            <p:ph type="body" idx="1"/>
          </p:nvPr>
        </p:nvSpPr>
        <p:spPr>
          <a:xfrm>
            <a:off x="426720" y="1371600"/>
            <a:ext cx="11338560" cy="4937760"/>
          </a:xfrm>
          <a:prstGeom prst="rect">
            <a:avLst/>
          </a:prstGeom>
        </p:spPr>
        <p:txBody>
          <a:bodyPr vert="horz" lIns="91440" tIns="45720" rIns="91440" bIns="45720" rtlCol="0">
            <a:normAutofit/>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Slide Number Placeholder 11">
            <a:extLst>
              <a:ext uri="{FF2B5EF4-FFF2-40B4-BE49-F238E27FC236}">
                <a16:creationId xmlns:a16="http://schemas.microsoft.com/office/drawing/2014/main" id="{88495102-8EBA-694F-9678-EB70AF840DB1}"/>
              </a:ext>
            </a:extLst>
          </p:cNvPr>
          <p:cNvSpPr>
            <a:spLocks noGrp="1"/>
          </p:cNvSpPr>
          <p:nvPr>
            <p:ph type="sldNum" sz="quarter" idx="4"/>
          </p:nvPr>
        </p:nvSpPr>
        <p:spPr>
          <a:xfrm>
            <a:off x="8526439" y="6396233"/>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F63A3B-78C7-47BE-AE5E-E10140E04643}" type="slidenum">
              <a:rPr lang="en-US" smtClean="0"/>
              <a:t>‹#›</a:t>
            </a:fld>
            <a:endParaRPr lang="en-US" dirty="0"/>
          </a:p>
        </p:txBody>
      </p:sp>
      <p:sp>
        <p:nvSpPr>
          <p:cNvPr id="4" name="Footer Placeholder 3">
            <a:extLst>
              <a:ext uri="{FF2B5EF4-FFF2-40B4-BE49-F238E27FC236}">
                <a16:creationId xmlns:a16="http://schemas.microsoft.com/office/drawing/2014/main" id="{CFC57BED-AC65-4340-B19D-EF2ECA6963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6" name="Picture 5">
            <a:extLst>
              <a:ext uri="{FF2B5EF4-FFF2-40B4-BE49-F238E27FC236}">
                <a16:creationId xmlns:a16="http://schemas.microsoft.com/office/drawing/2014/main" id="{7DDDF5BC-88CF-052E-255A-CEDB0D962E68}"/>
              </a:ext>
            </a:extLst>
          </p:cNvPr>
          <p:cNvPicPr>
            <a:picLocks noChangeAspect="1"/>
          </p:cNvPicPr>
          <p:nvPr userDrawn="1"/>
        </p:nvPicPr>
        <p:blipFill>
          <a:blip r:embed="rId11" cstate="screen">
            <a:extLst>
              <a:ext uri="{28A0092B-C50C-407E-A947-70E740481C1C}">
                <a14:useLocalDpi xmlns:a14="http://schemas.microsoft.com/office/drawing/2010/main"/>
              </a:ext>
            </a:extLst>
          </a:blip>
          <a:srcRect/>
          <a:stretch/>
        </p:blipFill>
        <p:spPr>
          <a:xfrm>
            <a:off x="11200718" y="6208151"/>
            <a:ext cx="991282" cy="640080"/>
          </a:xfrm>
          <a:prstGeom prst="rect">
            <a:avLst/>
          </a:prstGeom>
        </p:spPr>
      </p:pic>
    </p:spTree>
    <p:extLst>
      <p:ext uri="{BB962C8B-B14F-4D97-AF65-F5344CB8AC3E}">
        <p14:creationId xmlns:p14="http://schemas.microsoft.com/office/powerpoint/2010/main" val="2739254236"/>
      </p:ext>
    </p:extLst>
  </p:cSld>
  <p:clrMap bg1="lt1" tx1="dk1" bg2="lt2" tx2="dk2" accent1="accent1" accent2="accent2" accent3="accent3" accent4="accent4" accent5="accent5" accent6="accent6" hlink="hlink" folHlink="folHlink"/>
  <p:sldLayoutIdLst>
    <p:sldLayoutId id="2147483674" r:id="rId1"/>
    <p:sldLayoutId id="2147483673" r:id="rId2"/>
    <p:sldLayoutId id="2147483675" r:id="rId3"/>
    <p:sldLayoutId id="2147483700" r:id="rId4"/>
    <p:sldLayoutId id="2147483677" r:id="rId5"/>
    <p:sldLayoutId id="2147483678" r:id="rId6"/>
    <p:sldLayoutId id="2147483679" r:id="rId7"/>
    <p:sldLayoutId id="2147483680" r:id="rId8"/>
    <p:sldLayoutId id="2147483681" r:id="rId9"/>
  </p:sldLayoutIdLst>
  <p:hf hdr="0" ftr="0" dt="0"/>
  <p:txStyles>
    <p:titleStyle>
      <a:lvl1pPr algn="l" defTabSz="914377" rtl="0" eaLnBrk="1" latinLnBrk="0" hangingPunct="1">
        <a:lnSpc>
          <a:spcPct val="100000"/>
        </a:lnSpc>
        <a:spcBef>
          <a:spcPct val="0"/>
        </a:spcBef>
        <a:buNone/>
        <a:defRPr sz="2400" b="1" i="0" kern="1200">
          <a:solidFill>
            <a:schemeClr val="tx2"/>
          </a:solidFill>
          <a:latin typeface="+mj-lt"/>
          <a:ea typeface="Trebuchet MS" panose="020B0703020202090204" pitchFamily="34" charset="0"/>
          <a:cs typeface="+mj-cs"/>
        </a:defRPr>
      </a:lvl1pPr>
    </p:titleStyle>
    <p:bodyStyle>
      <a:lvl1pPr marL="228594" indent="-228594" algn="l" defTabSz="914377" rtl="0" eaLnBrk="1" latinLnBrk="0" hangingPunct="1">
        <a:lnSpc>
          <a:spcPct val="100000"/>
        </a:lnSpc>
        <a:spcBef>
          <a:spcPts val="1000"/>
        </a:spcBef>
        <a:buFont typeface="Arial" panose="020B0604020202020204" pitchFamily="34" charset="0"/>
        <a:buChar char="•"/>
        <a:defRPr sz="1800" b="0" i="0" kern="1200">
          <a:solidFill>
            <a:schemeClr val="tx1"/>
          </a:solidFill>
          <a:latin typeface="+mn-lt"/>
          <a:ea typeface="Trebuchet MS" panose="020B0703020202090204" pitchFamily="34" charset="0"/>
          <a:cs typeface="+mn-cs"/>
        </a:defRPr>
      </a:lvl1pPr>
      <a:lvl2pPr marL="685783" indent="-228594" algn="l" defTabSz="914377" rtl="0" eaLnBrk="1" latinLnBrk="0" hangingPunct="1">
        <a:lnSpc>
          <a:spcPct val="100000"/>
        </a:lnSpc>
        <a:spcBef>
          <a:spcPts val="500"/>
        </a:spcBef>
        <a:buFont typeface="Arial" panose="020B0604020202020204" pitchFamily="34" charset="0"/>
        <a:buChar char="•"/>
        <a:defRPr sz="1600" b="0" i="0" kern="1200">
          <a:solidFill>
            <a:schemeClr val="tx1"/>
          </a:solidFill>
          <a:latin typeface="+mn-lt"/>
          <a:ea typeface="Trebuchet MS" panose="020B0703020202090204" pitchFamily="34" charset="0"/>
          <a:cs typeface="+mn-cs"/>
        </a:defRPr>
      </a:lvl2pPr>
      <a:lvl3pPr marL="1142971" indent="-228594" algn="l" defTabSz="914377" rtl="0" eaLnBrk="1" latinLnBrk="0" hangingPunct="1">
        <a:lnSpc>
          <a:spcPct val="100000"/>
        </a:lnSpc>
        <a:spcBef>
          <a:spcPts val="500"/>
        </a:spcBef>
        <a:buFont typeface="Arial" panose="020B0604020202020204" pitchFamily="34" charset="0"/>
        <a:buChar char="•"/>
        <a:defRPr sz="1400" b="0" i="0" kern="1200">
          <a:solidFill>
            <a:schemeClr val="tx1"/>
          </a:solidFill>
          <a:latin typeface="+mn-lt"/>
          <a:ea typeface="Trebuchet MS" panose="020B0703020202090204" pitchFamily="34" charset="0"/>
          <a:cs typeface="+mn-cs"/>
        </a:defRPr>
      </a:lvl3pPr>
      <a:lvl4pPr marL="1600160" indent="-228594" algn="l" defTabSz="914377" rtl="0" eaLnBrk="1" latinLnBrk="0" hangingPunct="1">
        <a:lnSpc>
          <a:spcPct val="100000"/>
        </a:lnSpc>
        <a:spcBef>
          <a:spcPts val="500"/>
        </a:spcBef>
        <a:buFont typeface="Arial" panose="020B0604020202020204" pitchFamily="34" charset="0"/>
        <a:buChar char="•"/>
        <a:defRPr sz="1200" b="0" i="0" kern="1200">
          <a:solidFill>
            <a:schemeClr val="tx1"/>
          </a:solidFill>
          <a:latin typeface="+mn-lt"/>
          <a:ea typeface="Trebuchet MS" panose="020B0703020202090204" pitchFamily="34" charset="0"/>
          <a:cs typeface="+mn-cs"/>
        </a:defRPr>
      </a:lvl4pPr>
      <a:lvl5pPr marL="2057349" indent="-228594" algn="l" defTabSz="914377" rtl="0" eaLnBrk="1" latinLnBrk="0" hangingPunct="1">
        <a:lnSpc>
          <a:spcPct val="100000"/>
        </a:lnSpc>
        <a:spcBef>
          <a:spcPts val="500"/>
        </a:spcBef>
        <a:buFont typeface="Arial" panose="020B0604020202020204" pitchFamily="34" charset="0"/>
        <a:buChar char="•"/>
        <a:defRPr sz="1200" b="0" i="0" kern="1200">
          <a:solidFill>
            <a:schemeClr val="tx1"/>
          </a:solidFill>
          <a:latin typeface="+mn-lt"/>
          <a:ea typeface="Trebuchet MS" panose="020B0703020202090204" pitchFamily="34" charset="0"/>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Right Triangle 8">
            <a:extLst>
              <a:ext uri="{FF2B5EF4-FFF2-40B4-BE49-F238E27FC236}">
                <a16:creationId xmlns:a16="http://schemas.microsoft.com/office/drawing/2014/main" id="{85559ACF-0661-2444-9F23-7DEF7233CBA0}"/>
              </a:ext>
            </a:extLst>
          </p:cNvPr>
          <p:cNvSpPr>
            <a:spLocks noChangeAspect="1"/>
          </p:cNvSpPr>
          <p:nvPr/>
        </p:nvSpPr>
        <p:spPr>
          <a:xfrm flipH="1">
            <a:off x="10820400" y="5486400"/>
            <a:ext cx="1371600" cy="1371600"/>
          </a:xfrm>
          <a:prstGeom prst="rtTriangl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28A9AD1A-DD8A-F74D-B68B-48A6A2DE196A}"/>
              </a:ext>
            </a:extLst>
          </p:cNvPr>
          <p:cNvSpPr/>
          <p:nvPr/>
        </p:nvSpPr>
        <p:spPr>
          <a:xfrm>
            <a:off x="426720" y="1140346"/>
            <a:ext cx="11338560" cy="1828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26720" y="170329"/>
            <a:ext cx="11338560" cy="910815"/>
          </a:xfrm>
          <a:prstGeom prst="rect">
            <a:avLst/>
          </a:prstGeom>
        </p:spPr>
        <p:txBody>
          <a:bodyPr vert="horz" lIns="0" tIns="0" rIns="0" bIns="0" rtlCol="0" anchor="b">
            <a:noAutofit/>
          </a:bodyPr>
          <a:lstStyle/>
          <a:p>
            <a:r>
              <a:rPr lang="en-US" dirty="0"/>
              <a:t>Insert your heading here, 2 lines max.</a:t>
            </a:r>
          </a:p>
        </p:txBody>
      </p:sp>
      <p:sp>
        <p:nvSpPr>
          <p:cNvPr id="3" name="Text Placeholder 2"/>
          <p:cNvSpPr>
            <a:spLocks noGrp="1"/>
          </p:cNvSpPr>
          <p:nvPr>
            <p:ph type="body" idx="1"/>
          </p:nvPr>
        </p:nvSpPr>
        <p:spPr>
          <a:xfrm>
            <a:off x="426720" y="1371600"/>
            <a:ext cx="11338560" cy="4937760"/>
          </a:xfrm>
          <a:prstGeom prst="rect">
            <a:avLst/>
          </a:prstGeom>
        </p:spPr>
        <p:txBody>
          <a:bodyPr vert="horz" lIns="91440" tIns="45720" rIns="91440" bIns="45720" rtlCol="0">
            <a:normAutofit/>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11">
            <a:extLst>
              <a:ext uri="{FF2B5EF4-FFF2-40B4-BE49-F238E27FC236}">
                <a16:creationId xmlns:a16="http://schemas.microsoft.com/office/drawing/2014/main" id="{02E2415B-84D7-A843-B437-59EB9CA2C3AA}"/>
              </a:ext>
            </a:extLst>
          </p:cNvPr>
          <p:cNvSpPr>
            <a:spLocks noGrp="1"/>
          </p:cNvSpPr>
          <p:nvPr>
            <p:ph type="sldNum" sz="quarter" idx="4"/>
          </p:nvPr>
        </p:nvSpPr>
        <p:spPr>
          <a:xfrm>
            <a:off x="8526439" y="6339763"/>
            <a:ext cx="2743200" cy="365125"/>
          </a:xfrm>
          <a:prstGeom prst="rect">
            <a:avLst/>
          </a:prstGeom>
        </p:spPr>
        <p:txBody>
          <a:bodyPr vert="horz" lIns="91440" tIns="45720" rIns="91440" bIns="45720" rtlCol="0" anchor="ctr"/>
          <a:lstStyle>
            <a:lvl1pPr algn="r">
              <a:defRPr sz="1000">
                <a:solidFill>
                  <a:schemeClr val="tx2"/>
                </a:solidFill>
              </a:defRPr>
            </a:lvl1pPr>
          </a:lstStyle>
          <a:p>
            <a:fld id="{48F63A3B-78C7-47BE-AE5E-E10140E04643}" type="slidenum">
              <a:rPr lang="en-US" smtClean="0"/>
              <a:pPr/>
              <a:t>‹#›</a:t>
            </a:fld>
            <a:endParaRPr lang="en-US" dirty="0"/>
          </a:p>
        </p:txBody>
      </p:sp>
      <p:sp>
        <p:nvSpPr>
          <p:cNvPr id="6" name="Footer Placeholder 5">
            <a:extLst>
              <a:ext uri="{FF2B5EF4-FFF2-40B4-BE49-F238E27FC236}">
                <a16:creationId xmlns:a16="http://schemas.microsoft.com/office/drawing/2014/main" id="{F003C2AC-4357-A64F-9C01-C14A5BBE3F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4" name="Picture 3">
            <a:extLst>
              <a:ext uri="{FF2B5EF4-FFF2-40B4-BE49-F238E27FC236}">
                <a16:creationId xmlns:a16="http://schemas.microsoft.com/office/drawing/2014/main" id="{7D9BA226-2157-953D-0033-3E341FDA5C29}"/>
              </a:ext>
            </a:extLst>
          </p:cNvPr>
          <p:cNvPicPr>
            <a:picLocks noChangeAspect="1"/>
          </p:cNvPicPr>
          <p:nvPr userDrawn="1"/>
        </p:nvPicPr>
        <p:blipFill>
          <a:blip r:embed="rId7" cstate="screen">
            <a:extLst>
              <a:ext uri="{28A0092B-C50C-407E-A947-70E740481C1C}">
                <a14:useLocalDpi xmlns:a14="http://schemas.microsoft.com/office/drawing/2010/main"/>
              </a:ext>
            </a:extLst>
          </a:blip>
          <a:srcRect/>
          <a:stretch/>
        </p:blipFill>
        <p:spPr>
          <a:xfrm>
            <a:off x="11269639" y="6309360"/>
            <a:ext cx="991282" cy="640080"/>
          </a:xfrm>
          <a:prstGeom prst="rect">
            <a:avLst/>
          </a:prstGeom>
        </p:spPr>
      </p:pic>
    </p:spTree>
    <p:extLst>
      <p:ext uri="{BB962C8B-B14F-4D97-AF65-F5344CB8AC3E}">
        <p14:creationId xmlns:p14="http://schemas.microsoft.com/office/powerpoint/2010/main" val="1986115335"/>
      </p:ext>
    </p:extLst>
  </p:cSld>
  <p:clrMap bg1="lt1" tx1="dk1" bg2="lt2" tx2="dk2" accent1="accent1" accent2="accent2" accent3="accent3" accent4="accent4" accent5="accent5" accent6="accent6" hlink="hlink" folHlink="folHlink"/>
  <p:sldLayoutIdLst>
    <p:sldLayoutId id="2147483698" r:id="rId1"/>
    <p:sldLayoutId id="2147483683" r:id="rId2"/>
    <p:sldLayoutId id="2147483684" r:id="rId3"/>
    <p:sldLayoutId id="2147483685" r:id="rId4"/>
    <p:sldLayoutId id="2147483699" r:id="rId5"/>
  </p:sldLayoutIdLst>
  <p:hf hdr="0" ftr="0" dt="0"/>
  <p:txStyles>
    <p:titleStyle>
      <a:lvl1pPr algn="l" defTabSz="914377" rtl="0" eaLnBrk="1" latinLnBrk="0" hangingPunct="1">
        <a:lnSpc>
          <a:spcPct val="100000"/>
        </a:lnSpc>
        <a:spcBef>
          <a:spcPct val="0"/>
        </a:spcBef>
        <a:buNone/>
        <a:defRPr sz="2400" b="1" i="0" kern="1200">
          <a:solidFill>
            <a:schemeClr val="tx2"/>
          </a:solidFill>
          <a:latin typeface="+mj-lt"/>
          <a:ea typeface="Trebuchet MS" panose="020B0703020202090204" pitchFamily="34" charset="0"/>
          <a:cs typeface="+mj-cs"/>
        </a:defRPr>
      </a:lvl1pPr>
    </p:titleStyle>
    <p:bodyStyle>
      <a:lvl1pPr marL="228594" indent="-228594" algn="l" defTabSz="914377" rtl="0" eaLnBrk="1" latinLnBrk="0" hangingPunct="1">
        <a:lnSpc>
          <a:spcPct val="100000"/>
        </a:lnSpc>
        <a:spcBef>
          <a:spcPts val="1000"/>
        </a:spcBef>
        <a:buFont typeface="Arial" panose="020B0604020202020204" pitchFamily="34" charset="0"/>
        <a:buChar char="•"/>
        <a:defRPr sz="1800" b="0" i="0" kern="1200">
          <a:solidFill>
            <a:schemeClr val="tx1"/>
          </a:solidFill>
          <a:latin typeface="+mn-lt"/>
          <a:ea typeface="Trebuchet MS" panose="020B0703020202090204" pitchFamily="34" charset="0"/>
          <a:cs typeface="+mn-cs"/>
        </a:defRPr>
      </a:lvl1pPr>
      <a:lvl2pPr marL="685783" indent="-228594" algn="l" defTabSz="914377" rtl="0" eaLnBrk="1" latinLnBrk="0" hangingPunct="1">
        <a:lnSpc>
          <a:spcPct val="100000"/>
        </a:lnSpc>
        <a:spcBef>
          <a:spcPts val="500"/>
        </a:spcBef>
        <a:buFont typeface="Arial" panose="020B0604020202020204" pitchFamily="34" charset="0"/>
        <a:buChar char="•"/>
        <a:defRPr sz="1600" b="0" i="0" kern="1200">
          <a:solidFill>
            <a:schemeClr val="tx1"/>
          </a:solidFill>
          <a:latin typeface="+mn-lt"/>
          <a:ea typeface="Trebuchet MS" panose="020B0703020202090204" pitchFamily="34" charset="0"/>
          <a:cs typeface="+mn-cs"/>
        </a:defRPr>
      </a:lvl2pPr>
      <a:lvl3pPr marL="1142971" indent="-228594" algn="l" defTabSz="914377" rtl="0" eaLnBrk="1" latinLnBrk="0" hangingPunct="1">
        <a:lnSpc>
          <a:spcPct val="100000"/>
        </a:lnSpc>
        <a:spcBef>
          <a:spcPts val="500"/>
        </a:spcBef>
        <a:buFont typeface="Arial" panose="020B0604020202020204" pitchFamily="34" charset="0"/>
        <a:buChar char="•"/>
        <a:defRPr sz="1400" b="0" i="0" kern="1200">
          <a:solidFill>
            <a:schemeClr val="tx1"/>
          </a:solidFill>
          <a:latin typeface="+mn-lt"/>
          <a:ea typeface="Trebuchet MS" panose="020B0703020202090204" pitchFamily="34" charset="0"/>
          <a:cs typeface="+mn-cs"/>
        </a:defRPr>
      </a:lvl3pPr>
      <a:lvl4pPr marL="1600160" indent="-228594" algn="l" defTabSz="914377" rtl="0" eaLnBrk="1" latinLnBrk="0" hangingPunct="1">
        <a:lnSpc>
          <a:spcPct val="100000"/>
        </a:lnSpc>
        <a:spcBef>
          <a:spcPts val="500"/>
        </a:spcBef>
        <a:buFont typeface="Arial" panose="020B0604020202020204" pitchFamily="34" charset="0"/>
        <a:buChar char="•"/>
        <a:defRPr sz="1200" b="0" i="0" kern="1200">
          <a:solidFill>
            <a:schemeClr val="tx1"/>
          </a:solidFill>
          <a:latin typeface="+mn-lt"/>
          <a:ea typeface="Trebuchet MS" panose="020B0703020202090204" pitchFamily="34" charset="0"/>
          <a:cs typeface="+mn-cs"/>
        </a:defRPr>
      </a:lvl4pPr>
      <a:lvl5pPr marL="2057349" indent="-228594" algn="l" defTabSz="914377" rtl="0" eaLnBrk="1" latinLnBrk="0" hangingPunct="1">
        <a:lnSpc>
          <a:spcPct val="100000"/>
        </a:lnSpc>
        <a:spcBef>
          <a:spcPts val="500"/>
        </a:spcBef>
        <a:buFont typeface="Arial" panose="020B0604020202020204" pitchFamily="34" charset="0"/>
        <a:buChar char="•"/>
        <a:defRPr sz="1200" b="0" i="0" kern="1200">
          <a:solidFill>
            <a:schemeClr val="tx1"/>
          </a:solidFill>
          <a:latin typeface="+mn-lt"/>
          <a:ea typeface="Trebuchet MS" panose="020B0703020202090204" pitchFamily="34" charset="0"/>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hyperlink" Target="https://www.actuarialsociety.org.za/convention/wp-content/uploads/2021/09/2021-ASSA-DoolabhDubeChilds-FIN.pdf" TargetMode="External"/><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hyperlink" Target="https://www.gov.za/sites/default/files/gcis_document/202311/49720bn510.pdf" TargetMode="External"/><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www.hpcsa.co.za/Uploads/professional_practice/ethics/Booklet_2_Generic_Ethical_Rules_with_anexures.pdf" TargetMode="External"/><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a:extLst>
              <a:ext uri="{FF2B5EF4-FFF2-40B4-BE49-F238E27FC236}">
                <a16:creationId xmlns:a16="http://schemas.microsoft.com/office/drawing/2014/main" id="{313A672E-D678-53CE-F759-AE34AA2DCB4E}"/>
              </a:ext>
            </a:extLst>
          </p:cNvPr>
          <p:cNvSpPr>
            <a:spLocks noGrp="1"/>
          </p:cNvSpPr>
          <p:nvPr>
            <p:ph type="subTitle" idx="1"/>
          </p:nvPr>
        </p:nvSpPr>
        <p:spPr>
          <a:xfrm>
            <a:off x="543338" y="4880586"/>
            <a:ext cx="7610061" cy="1111042"/>
          </a:xfrm>
        </p:spPr>
        <p:txBody>
          <a:bodyPr>
            <a:normAutofit/>
          </a:bodyPr>
          <a:lstStyle/>
          <a:p>
            <a:pPr algn="ctr"/>
            <a:r>
              <a:rPr lang="en-US" sz="4000" dirty="0">
                <a:latin typeface="Calibri" panose="020F0502020204030204" pitchFamily="34" charset="0"/>
                <a:cs typeface="Calibri" panose="020F0502020204030204" pitchFamily="34" charset="0"/>
              </a:rPr>
              <a:t>Some legal considerations</a:t>
            </a:r>
          </a:p>
        </p:txBody>
      </p:sp>
      <p:sp>
        <p:nvSpPr>
          <p:cNvPr id="3" name="Title 2">
            <a:extLst>
              <a:ext uri="{FF2B5EF4-FFF2-40B4-BE49-F238E27FC236}">
                <a16:creationId xmlns:a16="http://schemas.microsoft.com/office/drawing/2014/main" id="{AA655FC2-57A4-46CC-9D23-DB32FE79AAA0}"/>
              </a:ext>
            </a:extLst>
          </p:cNvPr>
          <p:cNvSpPr>
            <a:spLocks noGrp="1"/>
          </p:cNvSpPr>
          <p:nvPr>
            <p:ph type="ctrTitle"/>
          </p:nvPr>
        </p:nvSpPr>
        <p:spPr>
          <a:xfrm>
            <a:off x="543339" y="2184539"/>
            <a:ext cx="7610061" cy="2068513"/>
          </a:xfrm>
        </p:spPr>
        <p:txBody>
          <a:bodyPr/>
          <a:lstStyle/>
          <a:p>
            <a:pPr algn="ctr"/>
            <a:r>
              <a:rPr lang="en-US" sz="4400" dirty="0">
                <a:solidFill>
                  <a:schemeClr val="tx2"/>
                </a:solidFill>
                <a:latin typeface="Calibri" panose="020F0502020204030204" pitchFamily="34" charset="0"/>
                <a:cs typeface="Calibri" panose="020F0502020204030204" pitchFamily="34" charset="0"/>
              </a:rPr>
              <a:t>OBSTETRIC CARE MODEL</a:t>
            </a:r>
            <a:endParaRPr lang="en-ZA" sz="4400"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04329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EFCD3371-DEF8-94E0-FD86-4E7655221C45}"/>
              </a:ext>
            </a:extLst>
          </p:cNvPr>
          <p:cNvSpPr>
            <a:spLocks noGrp="1"/>
          </p:cNvSpPr>
          <p:nvPr>
            <p:ph sz="quarter" idx="11"/>
          </p:nvPr>
        </p:nvSpPr>
        <p:spPr>
          <a:xfrm>
            <a:off x="124692" y="1164273"/>
            <a:ext cx="12067308" cy="5139546"/>
          </a:xfrm>
        </p:spPr>
        <p:txBody>
          <a:bodyPr>
            <a:noAutofit/>
          </a:bodyPr>
          <a:lstStyle/>
          <a:p>
            <a:pPr>
              <a:lnSpc>
                <a:spcPts val="2240"/>
              </a:lnSpc>
              <a:spcBef>
                <a:spcPts val="0"/>
              </a:spcBef>
            </a:pPr>
            <a:r>
              <a:rPr lang="en-ZA" sz="2000" b="0" i="0" kern="1200" dirty="0">
                <a:solidFill>
                  <a:schemeClr val="tx2"/>
                </a:solidFill>
                <a:effectLst/>
                <a:latin typeface="Calibri" panose="020F0502020204030204" pitchFamily="34" charset="0"/>
                <a:cs typeface="Calibri" panose="020F0502020204030204" pitchFamily="34" charset="0"/>
              </a:rPr>
              <a:t>The NDOH undertook a revision to the PHC Package</a:t>
            </a:r>
            <a:r>
              <a:rPr lang="en-ZA" sz="2000" b="0" i="0" kern="1200" baseline="0" dirty="0">
                <a:solidFill>
                  <a:schemeClr val="tx2"/>
                </a:solidFill>
                <a:effectLst/>
                <a:latin typeface="Calibri" panose="020F0502020204030204" pitchFamily="34" charset="0"/>
                <a:cs typeface="Calibri" panose="020F0502020204030204" pitchFamily="34" charset="0"/>
              </a:rPr>
              <a:t> of care in September 2014. in it it defines types of facilities where services will be provided.</a:t>
            </a:r>
          </a:p>
          <a:p>
            <a:pPr>
              <a:lnSpc>
                <a:spcPts val="2240"/>
              </a:lnSpc>
              <a:spcBef>
                <a:spcPts val="0"/>
              </a:spcBef>
            </a:pPr>
            <a:r>
              <a:rPr lang="en-ZA" sz="2000" b="0" i="0" kern="1200" dirty="0">
                <a:solidFill>
                  <a:schemeClr val="tx2"/>
                </a:solidFill>
                <a:effectLst/>
                <a:latin typeface="Calibri" panose="020F0502020204030204" pitchFamily="34" charset="0"/>
                <a:cs typeface="Calibri" panose="020F0502020204030204" pitchFamily="34" charset="0"/>
              </a:rPr>
              <a:t>Clinic </a:t>
            </a:r>
          </a:p>
          <a:p>
            <a:pPr lvl="1">
              <a:lnSpc>
                <a:spcPts val="2240"/>
              </a:lnSpc>
              <a:spcBef>
                <a:spcPts val="0"/>
              </a:spcBef>
            </a:pPr>
            <a:r>
              <a:rPr lang="en-ZA" sz="2000" b="0" i="0" kern="1200" dirty="0">
                <a:solidFill>
                  <a:schemeClr val="tx2"/>
                </a:solidFill>
                <a:effectLst/>
                <a:latin typeface="Calibri" panose="020F0502020204030204" pitchFamily="34" charset="0"/>
                <a:cs typeface="Calibri" panose="020F0502020204030204" pitchFamily="34" charset="0"/>
              </a:rPr>
              <a:t>An appropriately permanently equipped facility at which a range of PHC services are provided. </a:t>
            </a:r>
          </a:p>
          <a:p>
            <a:pPr lvl="1">
              <a:lnSpc>
                <a:spcPts val="2240"/>
              </a:lnSpc>
              <a:spcBef>
                <a:spcPts val="0"/>
              </a:spcBef>
            </a:pPr>
            <a:r>
              <a:rPr lang="en-ZA" sz="2000" b="0" i="0" kern="1200" dirty="0">
                <a:solidFill>
                  <a:schemeClr val="tx2"/>
                </a:solidFill>
                <a:effectLst/>
                <a:latin typeface="Calibri" panose="020F0502020204030204" pitchFamily="34" charset="0"/>
                <a:cs typeface="Calibri" panose="020F0502020204030204" pitchFamily="34" charset="0"/>
              </a:rPr>
              <a:t>It is open at least 8 hours a day at least 4 days per week. </a:t>
            </a:r>
          </a:p>
          <a:p>
            <a:pPr marL="228594" marR="0" lvl="0" indent="-228594" algn="l" defTabSz="914377" rtl="0" eaLnBrk="1" fontAlgn="auto" latinLnBrk="0" hangingPunct="1">
              <a:lnSpc>
                <a:spcPts val="2240"/>
              </a:lnSpc>
              <a:spcBef>
                <a:spcPts val="0"/>
              </a:spcBef>
              <a:buClrTx/>
              <a:buSzTx/>
              <a:buFont typeface="Arial" panose="020B0604020202020204" pitchFamily="34" charset="0"/>
              <a:buChar char="•"/>
              <a:tabLst/>
              <a:defRPr/>
            </a:pPr>
            <a:r>
              <a:rPr lang="en-ZA" sz="2000" b="0" i="0" kern="1200" dirty="0">
                <a:solidFill>
                  <a:schemeClr val="tx2"/>
                </a:solidFill>
                <a:effectLst/>
                <a:latin typeface="Calibri" panose="020F0502020204030204" pitchFamily="34" charset="0"/>
                <a:cs typeface="Calibri" panose="020F0502020204030204" pitchFamily="34" charset="0"/>
              </a:rPr>
              <a:t>Community Day Centre </a:t>
            </a:r>
          </a:p>
          <a:p>
            <a:pPr lvl="1">
              <a:lnSpc>
                <a:spcPts val="2240"/>
              </a:lnSpc>
              <a:spcBef>
                <a:spcPts val="0"/>
              </a:spcBef>
            </a:pPr>
            <a:r>
              <a:rPr lang="en-ZA" sz="2000" b="0" i="0" kern="1200" dirty="0">
                <a:solidFill>
                  <a:schemeClr val="tx2"/>
                </a:solidFill>
                <a:effectLst/>
                <a:latin typeface="Calibri" panose="020F0502020204030204" pitchFamily="34" charset="0"/>
                <a:cs typeface="Calibri" panose="020F0502020204030204" pitchFamily="34" charset="0"/>
              </a:rPr>
              <a:t>A facility which is not open 24 hours a day, 7 days a week, but at which a broad range of PHC services are provided. </a:t>
            </a:r>
          </a:p>
          <a:p>
            <a:pPr lvl="1">
              <a:lnSpc>
                <a:spcPts val="2240"/>
              </a:lnSpc>
              <a:spcBef>
                <a:spcPts val="0"/>
              </a:spcBef>
            </a:pPr>
            <a:r>
              <a:rPr lang="en-ZA" sz="2000" b="0" i="0" kern="1200" dirty="0">
                <a:solidFill>
                  <a:schemeClr val="tx2"/>
                </a:solidFill>
                <a:effectLst/>
                <a:latin typeface="Calibri" panose="020F0502020204030204" pitchFamily="34" charset="0"/>
                <a:cs typeface="Calibri" panose="020F0502020204030204" pitchFamily="34" charset="0"/>
              </a:rPr>
              <a:t>It also offers accident and emergency but not midwifery services or surgery under general anaesthesia. </a:t>
            </a:r>
          </a:p>
          <a:p>
            <a:pPr>
              <a:lnSpc>
                <a:spcPts val="2240"/>
              </a:lnSpc>
              <a:spcBef>
                <a:spcPts val="0"/>
              </a:spcBef>
            </a:pPr>
            <a:r>
              <a:rPr lang="en-ZA" sz="2000" b="0" i="0" kern="1200" dirty="0">
                <a:solidFill>
                  <a:schemeClr val="tx2"/>
                </a:solidFill>
                <a:effectLst/>
                <a:latin typeface="Calibri" panose="020F0502020204030204" pitchFamily="34" charset="0"/>
                <a:cs typeface="Calibri" panose="020F0502020204030204" pitchFamily="34" charset="0"/>
              </a:rPr>
              <a:t>Community Health Centre </a:t>
            </a:r>
          </a:p>
          <a:p>
            <a:pPr lvl="1">
              <a:lnSpc>
                <a:spcPts val="2240"/>
              </a:lnSpc>
              <a:spcBef>
                <a:spcPts val="0"/>
              </a:spcBef>
            </a:pPr>
            <a:r>
              <a:rPr lang="en-ZA" sz="2000" b="0" i="0" kern="1200" dirty="0">
                <a:solidFill>
                  <a:schemeClr val="tx2"/>
                </a:solidFill>
                <a:effectLst/>
                <a:latin typeface="Calibri" panose="020F0502020204030204" pitchFamily="34" charset="0"/>
                <a:cs typeface="Calibri" panose="020F0502020204030204" pitchFamily="34" charset="0"/>
              </a:rPr>
              <a:t>A facility which is open 24 hours a day, 7 days a week, at which a broad range of PHC services are provided. </a:t>
            </a:r>
          </a:p>
          <a:p>
            <a:pPr lvl="1">
              <a:lnSpc>
                <a:spcPts val="2240"/>
              </a:lnSpc>
              <a:spcBef>
                <a:spcPts val="0"/>
              </a:spcBef>
            </a:pPr>
            <a:r>
              <a:rPr lang="en-ZA" sz="2000" b="0" i="0" kern="1200" dirty="0">
                <a:solidFill>
                  <a:schemeClr val="tx2"/>
                </a:solidFill>
                <a:effectLst/>
                <a:latin typeface="Calibri" panose="020F0502020204030204" pitchFamily="34" charset="0"/>
                <a:cs typeface="Calibri" panose="020F0502020204030204" pitchFamily="34" charset="0"/>
              </a:rPr>
              <a:t>It also offers accident and emergency and midwifery services but not - surgery under general anaesthesia. </a:t>
            </a:r>
          </a:p>
          <a:p>
            <a:pPr marL="228594" marR="0" lvl="0" indent="-228594" algn="l" defTabSz="914377" rtl="0" eaLnBrk="1" fontAlgn="auto" latinLnBrk="0" hangingPunct="1">
              <a:lnSpc>
                <a:spcPts val="2240"/>
              </a:lnSpc>
              <a:spcBef>
                <a:spcPts val="0"/>
              </a:spcBef>
              <a:buClrTx/>
              <a:buSzTx/>
              <a:buFont typeface="Arial" panose="020B0604020202020204" pitchFamily="34" charset="0"/>
              <a:buChar char="•"/>
              <a:tabLst/>
              <a:defRPr/>
            </a:pPr>
            <a:r>
              <a:rPr lang="en-ZA" sz="2000" b="0" i="0" kern="1200" dirty="0">
                <a:solidFill>
                  <a:schemeClr val="tx2"/>
                </a:solidFill>
                <a:effectLst/>
                <a:latin typeface="Calibri" panose="020F0502020204030204" pitchFamily="34" charset="0"/>
                <a:cs typeface="Calibri" panose="020F0502020204030204" pitchFamily="34" charset="0"/>
              </a:rPr>
              <a:t>Specific Services identified at Clinic and CHC level includes:</a:t>
            </a:r>
          </a:p>
          <a:p>
            <a:pPr lvl="1">
              <a:lnSpc>
                <a:spcPts val="2240"/>
              </a:lnSpc>
              <a:spcBef>
                <a:spcPts val="0"/>
              </a:spcBef>
            </a:pPr>
            <a:r>
              <a:rPr lang="en-ZA" sz="2000" b="0" i="0" kern="1200" dirty="0">
                <a:solidFill>
                  <a:schemeClr val="tx2"/>
                </a:solidFill>
                <a:effectLst/>
                <a:latin typeface="Calibri" panose="020F0502020204030204" pitchFamily="34" charset="0"/>
                <a:cs typeface="Calibri" panose="020F0502020204030204" pitchFamily="34" charset="0"/>
              </a:rPr>
              <a:t>Maternity services according to scope of practice and clinical guideline </a:t>
            </a:r>
            <a:endParaRPr lang="en-ZA" sz="2000" dirty="0">
              <a:solidFill>
                <a:schemeClr val="tx2"/>
              </a:solidFill>
              <a:latin typeface="Calibri" panose="020F0502020204030204" pitchFamily="34" charset="0"/>
              <a:cs typeface="Calibri" panose="020F0502020204030204" pitchFamily="34" charset="0"/>
            </a:endParaRPr>
          </a:p>
          <a:p>
            <a:pPr lvl="1">
              <a:lnSpc>
                <a:spcPts val="2240"/>
              </a:lnSpc>
              <a:spcBef>
                <a:spcPts val="0"/>
              </a:spcBef>
            </a:pPr>
            <a:r>
              <a:rPr lang="en-ZA" sz="2000" b="0" i="0" kern="1200" dirty="0">
                <a:solidFill>
                  <a:schemeClr val="tx2"/>
                </a:solidFill>
                <a:effectLst/>
                <a:latin typeface="Calibri" panose="020F0502020204030204" pitchFamily="34" charset="0"/>
                <a:cs typeface="Calibri" panose="020F0502020204030204" pitchFamily="34" charset="0"/>
              </a:rPr>
              <a:t>Antenatal care </a:t>
            </a:r>
          </a:p>
          <a:p>
            <a:pPr lvl="1">
              <a:lnSpc>
                <a:spcPts val="2240"/>
              </a:lnSpc>
              <a:spcBef>
                <a:spcPts val="0"/>
              </a:spcBef>
            </a:pPr>
            <a:r>
              <a:rPr lang="en-ZA" sz="2000" b="0" i="0" kern="1200" dirty="0">
                <a:solidFill>
                  <a:schemeClr val="tx2"/>
                </a:solidFill>
                <a:effectLst/>
                <a:latin typeface="Calibri" panose="020F0502020204030204" pitchFamily="34" charset="0"/>
                <a:cs typeface="Calibri" panose="020F0502020204030204" pitchFamily="34" charset="0"/>
              </a:rPr>
              <a:t>Family Planning services for women </a:t>
            </a:r>
          </a:p>
          <a:p>
            <a:pPr lvl="1">
              <a:lnSpc>
                <a:spcPts val="2240"/>
              </a:lnSpc>
              <a:spcBef>
                <a:spcPts val="0"/>
              </a:spcBef>
            </a:pPr>
            <a:r>
              <a:rPr lang="en-ZA" sz="2000" b="0" i="0" kern="1200" dirty="0">
                <a:solidFill>
                  <a:schemeClr val="tx2"/>
                </a:solidFill>
                <a:effectLst/>
                <a:latin typeface="Calibri" panose="020F0502020204030204" pitchFamily="34" charset="0"/>
                <a:cs typeface="Calibri" panose="020F0502020204030204" pitchFamily="34" charset="0"/>
              </a:rPr>
              <a:t>Emergency Care Services – All medical, surgical, violence, trauma, gynaecologic, obstetric and psychiatric emergencies (</a:t>
            </a:r>
            <a:r>
              <a:rPr lang="en-ZA" sz="2000" dirty="0">
                <a:solidFill>
                  <a:schemeClr val="tx2"/>
                </a:solidFill>
                <a:latin typeface="Calibri" panose="020F0502020204030204" pitchFamily="34" charset="0"/>
                <a:cs typeface="Calibri" panose="020F0502020204030204" pitchFamily="34" charset="0"/>
              </a:rPr>
              <a:t>Refer to nearest appropriate facility if there is complication)</a:t>
            </a:r>
          </a:p>
        </p:txBody>
      </p:sp>
      <p:sp>
        <p:nvSpPr>
          <p:cNvPr id="4" name="Title 3">
            <a:extLst>
              <a:ext uri="{FF2B5EF4-FFF2-40B4-BE49-F238E27FC236}">
                <a16:creationId xmlns:a16="http://schemas.microsoft.com/office/drawing/2014/main" id="{869AFC7F-E0F5-473D-0202-D04E03CCB408}"/>
              </a:ext>
            </a:extLst>
          </p:cNvPr>
          <p:cNvSpPr>
            <a:spLocks noGrp="1"/>
          </p:cNvSpPr>
          <p:nvPr>
            <p:ph type="title"/>
          </p:nvPr>
        </p:nvSpPr>
        <p:spPr/>
        <p:txBody>
          <a:bodyPr/>
          <a:lstStyle/>
          <a:p>
            <a:pPr marL="0" marR="0" lvl="0" indent="0" algn="l" defTabSz="914377" rtl="0" eaLnBrk="1" fontAlgn="auto" latinLnBrk="0" hangingPunct="1">
              <a:lnSpc>
                <a:spcPct val="100000"/>
              </a:lnSpc>
              <a:spcBef>
                <a:spcPct val="0"/>
              </a:spcBef>
              <a:spcAft>
                <a:spcPts val="0"/>
              </a:spcAft>
              <a:buClrTx/>
              <a:buSzTx/>
              <a:buFontTx/>
              <a:buNone/>
              <a:tabLst/>
              <a:defRPr/>
            </a:pPr>
            <a:r>
              <a:rPr lang="en-ZA" sz="2400" b="1" i="0" kern="1200" dirty="0">
                <a:solidFill>
                  <a:schemeClr val="tx2"/>
                </a:solidFill>
                <a:effectLst/>
                <a:latin typeface="Calibri" panose="020F0502020204030204" pitchFamily="34" charset="0"/>
                <a:ea typeface="Trebuchet MS" panose="020B0703020202090204" pitchFamily="34" charset="0"/>
                <a:cs typeface="Calibri" panose="020F0502020204030204" pitchFamily="34" charset="0"/>
              </a:rPr>
              <a:t>PRIMARY HEALTH CARE SERVICE PACKAGE FOR SOUTH AFRICA </a:t>
            </a:r>
            <a:endParaRPr lang="en-ZA"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32244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664C5D0-9892-6D64-179F-E2B91397F683}"/>
              </a:ext>
            </a:extLst>
          </p:cNvPr>
          <p:cNvSpPr>
            <a:spLocks noGrp="1"/>
          </p:cNvSpPr>
          <p:nvPr>
            <p:ph sz="quarter" idx="11"/>
          </p:nvPr>
        </p:nvSpPr>
        <p:spPr>
          <a:xfrm>
            <a:off x="207818" y="1260764"/>
            <a:ext cx="11984182" cy="4849091"/>
          </a:xfrm>
        </p:spPr>
        <p:txBody>
          <a:bodyPr>
            <a:noAutofit/>
          </a:bodyPr>
          <a:lstStyle/>
          <a:p>
            <a:r>
              <a:rPr lang="en-US" sz="2000" dirty="0">
                <a:solidFill>
                  <a:schemeClr val="tx2"/>
                </a:solidFill>
                <a:latin typeface="Calibri" panose="020F0502020204030204" pitchFamily="34" charset="0"/>
                <a:cs typeface="Calibri" panose="020F0502020204030204" pitchFamily="34" charset="0"/>
              </a:rPr>
              <a:t>Whilst the licensing of GP and PHC services is not regulated, when such services extend to specific types of care, additional accreditation is required, e.g. dispensing licenses.</a:t>
            </a:r>
          </a:p>
          <a:p>
            <a:pPr marL="228594" marR="0" lvl="0" indent="-228594" algn="l" defTabSz="914377" rtl="0" eaLnBrk="1" fontAlgn="auto" latinLnBrk="0" hangingPunct="1">
              <a:lnSpc>
                <a:spcPct val="100000"/>
              </a:lnSpc>
              <a:spcBef>
                <a:spcPts val="1000"/>
              </a:spcBef>
              <a:spcAft>
                <a:spcPts val="0"/>
              </a:spcAft>
              <a:buClrTx/>
              <a:buSzTx/>
              <a:buFont typeface="Arial" panose="020B0604020202020204" pitchFamily="34" charset="0"/>
              <a:buChar char="•"/>
              <a:tabLst/>
              <a:defRPr/>
            </a:pPr>
            <a:r>
              <a:rPr lang="en-US" sz="2000" dirty="0">
                <a:solidFill>
                  <a:schemeClr val="tx2"/>
                </a:solidFill>
                <a:latin typeface="Calibri" panose="020F0502020204030204" pitchFamily="34" charset="0"/>
                <a:cs typeface="Calibri" panose="020F0502020204030204" pitchFamily="34" charset="0"/>
              </a:rPr>
              <a:t>R-158 </a:t>
            </a:r>
            <a:r>
              <a:rPr lang="en-ZA" sz="2000" b="0" i="0" kern="1200" dirty="0">
                <a:solidFill>
                  <a:schemeClr val="tx2"/>
                </a:solidFill>
                <a:effectLst/>
                <a:latin typeface="Calibri" panose="020F0502020204030204" pitchFamily="34" charset="0"/>
                <a:cs typeface="Calibri" panose="020F0502020204030204" pitchFamily="34" charset="0"/>
              </a:rPr>
              <a:t>REGULATIONS GOVERNING PRIVATEHOSPITALS AND UNATTACHED OPERATING, THEATRE UNITS </a:t>
            </a:r>
          </a:p>
          <a:p>
            <a:pPr lvl="1">
              <a:spcBef>
                <a:spcPts val="1000"/>
              </a:spcBef>
            </a:pPr>
            <a:r>
              <a:rPr lang="en-ZA" sz="2000" b="0" i="0" kern="1200" dirty="0">
                <a:solidFill>
                  <a:schemeClr val="tx2"/>
                </a:solidFill>
                <a:effectLst/>
                <a:latin typeface="Calibri" panose="020F0502020204030204" pitchFamily="34" charset="0"/>
                <a:cs typeface="Calibri" panose="020F0502020204030204" pitchFamily="34" charset="0"/>
              </a:rPr>
              <a:t>no person shall erect, establish, extend, conduct, maintain, manage, control or render any service in a private hospital or an unattached operating-theatre unit or permit or arrange for treatment to be provided therein unless such private hospital or unattached operating-theatre unit or proposed private hospital or unattached operating-theatre unit has been registered in accordance with the provisions of these regulations and the proprietor is in possession of a valid certificate of registration issued to him in respect thereof by the Head of Department. </a:t>
            </a:r>
          </a:p>
          <a:p>
            <a:pPr marL="228594" marR="0" lvl="0" indent="-228594" algn="l" defTabSz="914377" rtl="0" eaLnBrk="1" fontAlgn="auto" latinLnBrk="0" hangingPunct="1">
              <a:lnSpc>
                <a:spcPct val="100000"/>
              </a:lnSpc>
              <a:spcBef>
                <a:spcPts val="1000"/>
              </a:spcBef>
              <a:spcAft>
                <a:spcPts val="0"/>
              </a:spcAft>
              <a:buClrTx/>
              <a:buSzTx/>
              <a:buFont typeface="Arial" panose="020B0604020202020204" pitchFamily="34" charset="0"/>
              <a:buChar char="•"/>
              <a:tabLst/>
              <a:defRPr/>
            </a:pPr>
            <a:r>
              <a:rPr lang="en-ZA" sz="2000" b="0" i="0" kern="1200" dirty="0">
                <a:solidFill>
                  <a:schemeClr val="tx2"/>
                </a:solidFill>
                <a:effectLst/>
                <a:latin typeface="Calibri" panose="020F0502020204030204" pitchFamily="34" charset="0"/>
                <a:cs typeface="Calibri" panose="020F0502020204030204" pitchFamily="34" charset="0"/>
              </a:rPr>
              <a:t>R158 specifies certain building requirements for Hospitals and unattached operating-theatre units, such as</a:t>
            </a:r>
            <a:endParaRPr lang="en-ZA" sz="2000" dirty="0">
              <a:solidFill>
                <a:schemeClr val="tx2"/>
              </a:solidFill>
              <a:latin typeface="Calibri" panose="020F0502020204030204" pitchFamily="34" charset="0"/>
              <a:cs typeface="Calibri" panose="020F0502020204030204" pitchFamily="34" charset="0"/>
            </a:endParaRPr>
          </a:p>
          <a:p>
            <a:pPr lvl="1">
              <a:spcBef>
                <a:spcPts val="1000"/>
              </a:spcBef>
            </a:pPr>
            <a:r>
              <a:rPr lang="en-ZA" sz="2000" b="0" i="0" kern="1200" dirty="0">
                <a:solidFill>
                  <a:schemeClr val="tx2"/>
                </a:solidFill>
                <a:effectLst/>
                <a:latin typeface="Calibri" panose="020F0502020204030204" pitchFamily="34" charset="0"/>
                <a:cs typeface="Calibri" panose="020F0502020204030204" pitchFamily="34" charset="0"/>
              </a:rPr>
              <a:t>Rooms required </a:t>
            </a:r>
            <a:endParaRPr lang="en-ZA" sz="2000" dirty="0">
              <a:solidFill>
                <a:schemeClr val="tx2"/>
              </a:solidFill>
              <a:latin typeface="Calibri" panose="020F0502020204030204" pitchFamily="34" charset="0"/>
              <a:cs typeface="Calibri" panose="020F0502020204030204" pitchFamily="34" charset="0"/>
            </a:endParaRPr>
          </a:p>
          <a:p>
            <a:pPr lvl="1">
              <a:spcBef>
                <a:spcPts val="1000"/>
              </a:spcBef>
            </a:pPr>
            <a:r>
              <a:rPr lang="en-ZA" sz="2000" b="0" i="0" kern="1200" dirty="0">
                <a:solidFill>
                  <a:schemeClr val="tx2"/>
                </a:solidFill>
                <a:effectLst/>
                <a:latin typeface="Calibri" panose="020F0502020204030204" pitchFamily="34" charset="0"/>
                <a:cs typeface="Calibri" panose="020F0502020204030204" pitchFamily="34" charset="0"/>
              </a:rPr>
              <a:t>Furniture and equipment </a:t>
            </a:r>
            <a:endParaRPr lang="en-ZA" sz="2000" dirty="0">
              <a:solidFill>
                <a:schemeClr val="tx2"/>
              </a:solidFill>
              <a:latin typeface="Calibri" panose="020F0502020204030204" pitchFamily="34" charset="0"/>
              <a:cs typeface="Calibri" panose="020F0502020204030204" pitchFamily="34" charset="0"/>
            </a:endParaRPr>
          </a:p>
          <a:p>
            <a:pPr lvl="1">
              <a:spcBef>
                <a:spcPts val="1000"/>
              </a:spcBef>
            </a:pPr>
            <a:r>
              <a:rPr lang="en-ZA" sz="2000" b="0" i="0" kern="1200" dirty="0">
                <a:solidFill>
                  <a:schemeClr val="tx2"/>
                </a:solidFill>
                <a:effectLst/>
                <a:latin typeface="Calibri" panose="020F0502020204030204" pitchFamily="34" charset="0"/>
                <a:cs typeface="Calibri" panose="020F0502020204030204" pitchFamily="34" charset="0"/>
              </a:rPr>
              <a:t>Duties of proprietor </a:t>
            </a:r>
          </a:p>
          <a:p>
            <a:r>
              <a:rPr lang="en-ZA" sz="2000" dirty="0">
                <a:solidFill>
                  <a:schemeClr val="tx2"/>
                </a:solidFill>
                <a:latin typeface="Calibri" panose="020F0502020204030204" pitchFamily="34" charset="0"/>
                <a:cs typeface="Calibri" panose="020F0502020204030204" pitchFamily="34" charset="0"/>
              </a:rPr>
              <a:t>Does not specify the number of bed though</a:t>
            </a:r>
          </a:p>
        </p:txBody>
      </p:sp>
      <p:sp>
        <p:nvSpPr>
          <p:cNvPr id="3" name="Title 2">
            <a:extLst>
              <a:ext uri="{FF2B5EF4-FFF2-40B4-BE49-F238E27FC236}">
                <a16:creationId xmlns:a16="http://schemas.microsoft.com/office/drawing/2014/main" id="{E6AA7273-55A2-2468-A4AF-3036DCBE6F24}"/>
              </a:ext>
            </a:extLst>
          </p:cNvPr>
          <p:cNvSpPr>
            <a:spLocks noGrp="1"/>
          </p:cNvSpPr>
          <p:nvPr>
            <p:ph type="title"/>
          </p:nvPr>
        </p:nvSpPr>
        <p:spPr/>
        <p:txBody>
          <a:bodyPr anchor="ctr"/>
          <a:lstStyle/>
          <a:p>
            <a:r>
              <a:rPr lang="en-US" dirty="0">
                <a:solidFill>
                  <a:schemeClr val="tx2"/>
                </a:solidFill>
                <a:latin typeface="Calibri" panose="020F0502020204030204" pitchFamily="34" charset="0"/>
                <a:cs typeface="Calibri" panose="020F0502020204030204" pitchFamily="34" charset="0"/>
              </a:rPr>
              <a:t>Other regulatory issues</a:t>
            </a:r>
          </a:p>
        </p:txBody>
      </p:sp>
      <p:sp>
        <p:nvSpPr>
          <p:cNvPr id="4" name="Slide Number Placeholder 3">
            <a:extLst>
              <a:ext uri="{FF2B5EF4-FFF2-40B4-BE49-F238E27FC236}">
                <a16:creationId xmlns:a16="http://schemas.microsoft.com/office/drawing/2014/main" id="{166D6166-AA59-2171-15E3-BE460CD56F9E}"/>
              </a:ext>
            </a:extLst>
          </p:cNvPr>
          <p:cNvSpPr>
            <a:spLocks noGrp="1"/>
          </p:cNvSpPr>
          <p:nvPr>
            <p:ph type="sldNum" sz="quarter" idx="14"/>
          </p:nvPr>
        </p:nvSpPr>
        <p:spPr/>
        <p:txBody>
          <a:bodyPr/>
          <a:lstStyle/>
          <a:p>
            <a:fld id="{48F63A3B-78C7-47BE-AE5E-E10140E04643}" type="slidenum">
              <a:rPr lang="en-US" smtClean="0"/>
              <a:t>11</a:t>
            </a:fld>
            <a:endParaRPr lang="en-US"/>
          </a:p>
        </p:txBody>
      </p:sp>
    </p:spTree>
    <p:extLst>
      <p:ext uri="{BB962C8B-B14F-4D97-AF65-F5344CB8AC3E}">
        <p14:creationId xmlns:p14="http://schemas.microsoft.com/office/powerpoint/2010/main" val="40691681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1C987B0-6FB4-D0D3-B452-099D725A4DAB}"/>
              </a:ext>
            </a:extLst>
          </p:cNvPr>
          <p:cNvSpPr>
            <a:spLocks noGrp="1"/>
          </p:cNvSpPr>
          <p:nvPr>
            <p:ph sz="quarter" idx="11"/>
          </p:nvPr>
        </p:nvSpPr>
        <p:spPr/>
        <p:txBody>
          <a:bodyPr/>
          <a:lstStyle/>
          <a:p>
            <a:r>
              <a:rPr lang="en-US" dirty="0"/>
              <a:t>The purpose of the discussion today is to solicit inputs, comments and critiques of the proposed model.</a:t>
            </a:r>
          </a:p>
          <a:p>
            <a:r>
              <a:rPr lang="en-US" dirty="0"/>
              <a:t>Conclusions being drawn now will stifle that input as it steers the discussion towards a specific discussion and not free thought.</a:t>
            </a:r>
          </a:p>
          <a:p>
            <a:r>
              <a:rPr lang="en-US" dirty="0"/>
              <a:t>That said,</a:t>
            </a:r>
          </a:p>
          <a:p>
            <a:endParaRPr lang="en-US" dirty="0"/>
          </a:p>
          <a:p>
            <a:r>
              <a:rPr lang="en-US" dirty="0">
                <a:solidFill>
                  <a:schemeClr val="accent4">
                    <a:lumMod val="50000"/>
                  </a:schemeClr>
                </a:solidFill>
              </a:rPr>
              <a:t>The recent legislative changes are leaning towards a more supportive framework for the model described in the paper</a:t>
            </a:r>
          </a:p>
          <a:p>
            <a:endParaRPr lang="en-US" dirty="0"/>
          </a:p>
        </p:txBody>
      </p:sp>
      <p:sp>
        <p:nvSpPr>
          <p:cNvPr id="3" name="Title 2">
            <a:extLst>
              <a:ext uri="{FF2B5EF4-FFF2-40B4-BE49-F238E27FC236}">
                <a16:creationId xmlns:a16="http://schemas.microsoft.com/office/drawing/2014/main" id="{F9ADC7B5-03F6-27F5-EC09-0860E20EB9E2}"/>
              </a:ext>
            </a:extLst>
          </p:cNvPr>
          <p:cNvSpPr>
            <a:spLocks noGrp="1"/>
          </p:cNvSpPr>
          <p:nvPr>
            <p:ph type="title"/>
          </p:nvPr>
        </p:nvSpPr>
        <p:spPr/>
        <p:txBody>
          <a:bodyPr anchor="ctr"/>
          <a:lstStyle/>
          <a:p>
            <a:r>
              <a:rPr lang="en-US" sz="3200" dirty="0"/>
              <a:t>Some Takeaways and last thoughts</a:t>
            </a:r>
          </a:p>
        </p:txBody>
      </p:sp>
      <p:sp>
        <p:nvSpPr>
          <p:cNvPr id="4" name="Slide Number Placeholder 3">
            <a:extLst>
              <a:ext uri="{FF2B5EF4-FFF2-40B4-BE49-F238E27FC236}">
                <a16:creationId xmlns:a16="http://schemas.microsoft.com/office/drawing/2014/main" id="{51D83B1D-5456-BAAB-9EF9-CDDB15763A21}"/>
              </a:ext>
            </a:extLst>
          </p:cNvPr>
          <p:cNvSpPr>
            <a:spLocks noGrp="1"/>
          </p:cNvSpPr>
          <p:nvPr>
            <p:ph type="sldNum" sz="quarter" idx="14"/>
          </p:nvPr>
        </p:nvSpPr>
        <p:spPr/>
        <p:txBody>
          <a:bodyPr/>
          <a:lstStyle/>
          <a:p>
            <a:fld id="{48F63A3B-78C7-47BE-AE5E-E10140E04643}" type="slidenum">
              <a:rPr lang="en-US" smtClean="0"/>
              <a:t>12</a:t>
            </a:fld>
            <a:endParaRPr lang="en-US"/>
          </a:p>
        </p:txBody>
      </p:sp>
    </p:spTree>
    <p:extLst>
      <p:ext uri="{BB962C8B-B14F-4D97-AF65-F5344CB8AC3E}">
        <p14:creationId xmlns:p14="http://schemas.microsoft.com/office/powerpoint/2010/main" val="3481740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B09788D-9763-E6EE-AB1A-0504DDA2B1A7}"/>
              </a:ext>
            </a:extLst>
          </p:cNvPr>
          <p:cNvSpPr>
            <a:spLocks noGrp="1"/>
          </p:cNvSpPr>
          <p:nvPr>
            <p:ph sz="quarter" idx="11"/>
          </p:nvPr>
        </p:nvSpPr>
        <p:spPr/>
        <p:txBody>
          <a:bodyPr>
            <a:noAutofit/>
          </a:bodyPr>
          <a:lstStyle/>
          <a:p>
            <a:r>
              <a:rPr lang="en-US" sz="2400" dirty="0">
                <a:solidFill>
                  <a:schemeClr val="tx2"/>
                </a:solidFill>
                <a:latin typeface="Calibri" panose="020F0502020204030204" pitchFamily="34" charset="0"/>
                <a:cs typeface="Calibri" panose="020F0502020204030204" pitchFamily="34" charset="0"/>
              </a:rPr>
              <a:t>Depending on the type of service model, the following pieces of legislation is critical:</a:t>
            </a:r>
          </a:p>
          <a:p>
            <a:pPr lvl="1"/>
            <a:r>
              <a:rPr lang="en-US" sz="2400" dirty="0">
                <a:solidFill>
                  <a:schemeClr val="tx2"/>
                </a:solidFill>
                <a:latin typeface="Calibri" panose="020F0502020204030204" pitchFamily="34" charset="0"/>
                <a:cs typeface="Calibri" panose="020F0502020204030204" pitchFamily="34" charset="0"/>
              </a:rPr>
              <a:t>National Health Act;</a:t>
            </a:r>
          </a:p>
          <a:p>
            <a:pPr lvl="1"/>
            <a:r>
              <a:rPr lang="en-US" sz="2400" dirty="0">
                <a:solidFill>
                  <a:schemeClr val="tx2"/>
                </a:solidFill>
                <a:latin typeface="Calibri" panose="020F0502020204030204" pitchFamily="34" charset="0"/>
                <a:cs typeface="Calibri" panose="020F0502020204030204" pitchFamily="34" charset="0"/>
              </a:rPr>
              <a:t>NHI White Paper</a:t>
            </a:r>
          </a:p>
          <a:p>
            <a:pPr lvl="1"/>
            <a:r>
              <a:rPr lang="en-US" sz="2400" dirty="0">
                <a:solidFill>
                  <a:schemeClr val="tx2"/>
                </a:solidFill>
                <a:latin typeface="Calibri" panose="020F0502020204030204" pitchFamily="34" charset="0"/>
                <a:cs typeface="Calibri" panose="020F0502020204030204" pitchFamily="34" charset="0"/>
              </a:rPr>
              <a:t>NHI Act</a:t>
            </a:r>
          </a:p>
          <a:p>
            <a:pPr lvl="1"/>
            <a:r>
              <a:rPr lang="en-US" sz="2400" dirty="0">
                <a:solidFill>
                  <a:schemeClr val="tx2"/>
                </a:solidFill>
                <a:latin typeface="Calibri" panose="020F0502020204030204" pitchFamily="34" charset="0"/>
                <a:cs typeface="Calibri" panose="020F0502020204030204" pitchFamily="34" charset="0"/>
              </a:rPr>
              <a:t>HPCSA</a:t>
            </a:r>
          </a:p>
          <a:p>
            <a:pPr lvl="1"/>
            <a:r>
              <a:rPr lang="en-US" sz="2400" dirty="0">
                <a:solidFill>
                  <a:schemeClr val="tx2"/>
                </a:solidFill>
                <a:latin typeface="Calibri" panose="020F0502020204030204" pitchFamily="34" charset="0"/>
                <a:cs typeface="Calibri" panose="020F0502020204030204" pitchFamily="34" charset="0"/>
              </a:rPr>
              <a:t>CMS</a:t>
            </a:r>
          </a:p>
          <a:p>
            <a:pPr lvl="1"/>
            <a:r>
              <a:rPr lang="en-US" sz="2400" dirty="0">
                <a:solidFill>
                  <a:schemeClr val="tx2"/>
                </a:solidFill>
                <a:latin typeface="Calibri" panose="020F0502020204030204" pitchFamily="34" charset="0"/>
                <a:cs typeface="Calibri" panose="020F0502020204030204" pitchFamily="34" charset="0"/>
              </a:rPr>
              <a:t>R158</a:t>
            </a:r>
          </a:p>
          <a:p>
            <a:r>
              <a:rPr lang="en-US" sz="2600" dirty="0">
                <a:solidFill>
                  <a:schemeClr val="tx2"/>
                </a:solidFill>
                <a:latin typeface="Calibri" panose="020F0502020204030204" pitchFamily="34" charset="0"/>
                <a:cs typeface="Calibri" panose="020F0502020204030204" pitchFamily="34" charset="0"/>
              </a:rPr>
              <a:t>There are elements of the discussion with dealt modality of payment and payment levels itself which is not discussed, deliberately, to avoid conflict with the competition legislation</a:t>
            </a:r>
          </a:p>
        </p:txBody>
      </p:sp>
      <p:sp>
        <p:nvSpPr>
          <p:cNvPr id="4" name="Title 3">
            <a:extLst>
              <a:ext uri="{FF2B5EF4-FFF2-40B4-BE49-F238E27FC236}">
                <a16:creationId xmlns:a16="http://schemas.microsoft.com/office/drawing/2014/main" id="{65317CF7-9391-1121-E1BF-632F0C06A7D7}"/>
              </a:ext>
            </a:extLst>
          </p:cNvPr>
          <p:cNvSpPr>
            <a:spLocks noGrp="1"/>
          </p:cNvSpPr>
          <p:nvPr>
            <p:ph type="title"/>
          </p:nvPr>
        </p:nvSpPr>
        <p:spPr/>
        <p:txBody>
          <a:bodyPr anchor="ctr"/>
          <a:lstStyle/>
          <a:p>
            <a:r>
              <a:rPr lang="en-US" sz="3200" dirty="0">
                <a:solidFill>
                  <a:schemeClr val="tx2"/>
                </a:solidFill>
                <a:latin typeface="Calibri" panose="020F0502020204030204" pitchFamily="34" charset="0"/>
                <a:cs typeface="Calibri" panose="020F0502020204030204" pitchFamily="34" charset="0"/>
              </a:rPr>
              <a:t>Relevant Legislative Frameworks</a:t>
            </a:r>
          </a:p>
        </p:txBody>
      </p:sp>
    </p:spTree>
    <p:extLst>
      <p:ext uri="{BB962C8B-B14F-4D97-AF65-F5344CB8AC3E}">
        <p14:creationId xmlns:p14="http://schemas.microsoft.com/office/powerpoint/2010/main" val="3656898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614F4892-FFA1-E893-B9FC-6163FCCC66FA}"/>
              </a:ext>
            </a:extLst>
          </p:cNvPr>
          <p:cNvSpPr>
            <a:spLocks noGrp="1"/>
          </p:cNvSpPr>
          <p:nvPr>
            <p:ph sz="quarter" idx="11"/>
          </p:nvPr>
        </p:nvSpPr>
        <p:spPr>
          <a:xfrm>
            <a:off x="426720" y="1260764"/>
            <a:ext cx="11338560" cy="4865716"/>
          </a:xfrm>
        </p:spPr>
        <p:txBody>
          <a:bodyPr>
            <a:normAutofit/>
          </a:bodyPr>
          <a:lstStyle/>
          <a:p>
            <a:r>
              <a:rPr lang="en-ZA" sz="2400" dirty="0">
                <a:solidFill>
                  <a:schemeClr val="tx2"/>
                </a:solidFill>
                <a:effectLst/>
                <a:latin typeface="Calibri" panose="020F0502020204030204" pitchFamily="34" charset="0"/>
                <a:cs typeface="Calibri" panose="020F0502020204030204" pitchFamily="34" charset="0"/>
              </a:rPr>
              <a:t>Paragraph 291 of the White Paper on NHI states,</a:t>
            </a:r>
          </a:p>
          <a:p>
            <a:pPr lvl="1"/>
            <a:r>
              <a:rPr lang="en-ZA" sz="2400" dirty="0">
                <a:solidFill>
                  <a:schemeClr val="tx2"/>
                </a:solidFill>
                <a:latin typeface="Calibri" panose="020F0502020204030204" pitchFamily="34" charset="0"/>
                <a:cs typeface="Calibri" panose="020F0502020204030204" pitchFamily="34" charset="0"/>
              </a:rPr>
              <a:t>“</a:t>
            </a:r>
            <a:r>
              <a:rPr lang="en-ZA" sz="2400" dirty="0">
                <a:solidFill>
                  <a:schemeClr val="tx2"/>
                </a:solidFill>
                <a:effectLst/>
                <a:latin typeface="Calibri" panose="020F0502020204030204" pitchFamily="34" charset="0"/>
                <a:cs typeface="Calibri" panose="020F0502020204030204" pitchFamily="34" charset="0"/>
              </a:rPr>
              <a:t>There will be a gradual phasing in of the provider payment mechanisms over the implementation period of NHI. </a:t>
            </a:r>
          </a:p>
          <a:p>
            <a:pPr lvl="1"/>
            <a:r>
              <a:rPr lang="en-ZA" sz="2400" dirty="0">
                <a:solidFill>
                  <a:schemeClr val="tx2"/>
                </a:solidFill>
                <a:effectLst/>
                <a:latin typeface="Calibri" panose="020F0502020204030204" pitchFamily="34" charset="0"/>
                <a:cs typeface="Calibri" panose="020F0502020204030204" pitchFamily="34" charset="0"/>
              </a:rPr>
              <a:t>Once routine and reliable data becomes more readily available on the diagnoses of patients and services provided, additional steps will include refining the risk-adjusted capitation formula that is used to determine the global budget for each clinic and contracted multidisciplinary group practices. </a:t>
            </a:r>
          </a:p>
          <a:p>
            <a:pPr lvl="1"/>
            <a:r>
              <a:rPr lang="en-ZA" sz="2400" dirty="0">
                <a:solidFill>
                  <a:schemeClr val="tx2"/>
                </a:solidFill>
                <a:effectLst/>
                <a:latin typeface="Calibri" panose="020F0502020204030204" pitchFamily="34" charset="0"/>
                <a:cs typeface="Calibri" panose="020F0502020204030204" pitchFamily="34" charset="0"/>
              </a:rPr>
              <a:t>This would particularly relate to taking account of the epidemiological profile of the catchment population.”</a:t>
            </a:r>
          </a:p>
          <a:p>
            <a:endParaRPr lang="en-US" sz="2400" dirty="0">
              <a:solidFill>
                <a:schemeClr val="tx2"/>
              </a:solidFill>
              <a:latin typeface="Calibri" panose="020F0502020204030204" pitchFamily="34" charset="0"/>
              <a:cs typeface="Calibri" panose="020F0502020204030204" pitchFamily="34" charset="0"/>
            </a:endParaRPr>
          </a:p>
        </p:txBody>
      </p:sp>
      <p:sp>
        <p:nvSpPr>
          <p:cNvPr id="5" name="Title 4">
            <a:extLst>
              <a:ext uri="{FF2B5EF4-FFF2-40B4-BE49-F238E27FC236}">
                <a16:creationId xmlns:a16="http://schemas.microsoft.com/office/drawing/2014/main" id="{257ECBAA-6E14-318B-E91E-4BDC13E1C52E}"/>
              </a:ext>
            </a:extLst>
          </p:cNvPr>
          <p:cNvSpPr>
            <a:spLocks noGrp="1"/>
          </p:cNvSpPr>
          <p:nvPr>
            <p:ph type="title"/>
          </p:nvPr>
        </p:nvSpPr>
        <p:spPr/>
        <p:txBody>
          <a:bodyPr/>
          <a:lstStyle/>
          <a:p>
            <a:r>
              <a:rPr lang="en-US" sz="3200" dirty="0">
                <a:solidFill>
                  <a:schemeClr val="tx2"/>
                </a:solidFill>
                <a:latin typeface="Calibri" panose="020F0502020204030204" pitchFamily="34" charset="0"/>
                <a:cs typeface="Calibri" panose="020F0502020204030204" pitchFamily="34" charset="0"/>
              </a:rPr>
              <a:t>Policy Framework</a:t>
            </a:r>
          </a:p>
        </p:txBody>
      </p:sp>
    </p:spTree>
    <p:extLst>
      <p:ext uri="{BB962C8B-B14F-4D97-AF65-F5344CB8AC3E}">
        <p14:creationId xmlns:p14="http://schemas.microsoft.com/office/powerpoint/2010/main" val="4225045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32C4373-8738-AE4A-1292-685EE9C44C5D}"/>
              </a:ext>
            </a:extLst>
          </p:cNvPr>
          <p:cNvSpPr>
            <a:spLocks noGrp="1"/>
          </p:cNvSpPr>
          <p:nvPr>
            <p:ph sz="quarter" idx="11"/>
          </p:nvPr>
        </p:nvSpPr>
        <p:spPr>
          <a:xfrm>
            <a:off x="426720" y="1156035"/>
            <a:ext cx="11571316" cy="5369455"/>
          </a:xfrm>
        </p:spPr>
        <p:txBody>
          <a:bodyPr>
            <a:noAutofit/>
          </a:bodyPr>
          <a:lstStyle/>
          <a:p>
            <a:pPr lvl="0"/>
            <a:r>
              <a:rPr lang="en-US" sz="1900" dirty="0">
                <a:solidFill>
                  <a:schemeClr val="tx2"/>
                </a:solidFill>
                <a:latin typeface="Calibri" panose="020F0502020204030204" pitchFamily="34" charset="0"/>
                <a:cs typeface="Calibri" panose="020F0502020204030204" pitchFamily="34" charset="0"/>
              </a:rPr>
              <a:t>The</a:t>
            </a:r>
            <a:r>
              <a:rPr lang="en-US" sz="1900" baseline="0" dirty="0">
                <a:solidFill>
                  <a:schemeClr val="tx2"/>
                </a:solidFill>
                <a:latin typeface="Calibri" panose="020F0502020204030204" pitchFamily="34" charset="0"/>
                <a:cs typeface="Calibri" panose="020F0502020204030204" pitchFamily="34" charset="0"/>
              </a:rPr>
              <a:t> CMS in its annual (</a:t>
            </a:r>
            <a:r>
              <a:rPr lang="en-US" sz="1900" dirty="0">
                <a:solidFill>
                  <a:schemeClr val="tx2"/>
                </a:solidFill>
                <a:latin typeface="Calibri" panose="020F0502020204030204" pitchFamily="34" charset="0"/>
                <a:cs typeface="Calibri" panose="020F0502020204030204" pitchFamily="34" charset="0"/>
              </a:rPr>
              <a:t>CMS Annual Report 2022/23), stated that:</a:t>
            </a:r>
          </a:p>
          <a:p>
            <a:pPr marL="685783" marR="0" lvl="1" indent="-228594" algn="l" defTabSz="914377" rtl="0" eaLnBrk="1" fontAlgn="auto" latinLnBrk="0" hangingPunct="1">
              <a:lnSpc>
                <a:spcPct val="100000"/>
              </a:lnSpc>
              <a:spcBef>
                <a:spcPts val="1000"/>
              </a:spcBef>
              <a:spcAft>
                <a:spcPts val="0"/>
              </a:spcAft>
              <a:buClrTx/>
              <a:buSzTx/>
              <a:buFont typeface="Arial" panose="020B0604020202020204" pitchFamily="34" charset="0"/>
              <a:buChar char="•"/>
              <a:tabLst/>
              <a:defRPr/>
            </a:pPr>
            <a:r>
              <a:rPr lang="en-ZA" sz="1900" b="0" i="0" kern="1200" dirty="0">
                <a:solidFill>
                  <a:schemeClr val="tx2"/>
                </a:solidFill>
                <a:effectLst/>
                <a:latin typeface="Calibri" panose="020F0502020204030204" pitchFamily="34" charset="0"/>
                <a:cs typeface="Calibri" panose="020F0502020204030204" pitchFamily="34" charset="0"/>
              </a:rPr>
              <a:t>“The CMS adopted a strategic approach to enhance quality and reduce healthcare costs in the sector </a:t>
            </a:r>
          </a:p>
          <a:p>
            <a:pPr marL="685783" marR="0" lvl="1" indent="-228594" algn="l" defTabSz="914377" rtl="0" eaLnBrk="1" fontAlgn="auto" latinLnBrk="0" hangingPunct="1">
              <a:lnSpc>
                <a:spcPct val="100000"/>
              </a:lnSpc>
              <a:spcBef>
                <a:spcPts val="1000"/>
              </a:spcBef>
              <a:spcAft>
                <a:spcPts val="0"/>
              </a:spcAft>
              <a:buClrTx/>
              <a:buSzTx/>
              <a:buFont typeface="Arial" panose="020B0604020202020204" pitchFamily="34" charset="0"/>
              <a:buChar char="•"/>
              <a:tabLst/>
              <a:defRPr/>
            </a:pPr>
            <a:r>
              <a:rPr lang="en-ZA" sz="1900" b="0" i="0" kern="1200" dirty="0">
                <a:solidFill>
                  <a:schemeClr val="tx2"/>
                </a:solidFill>
                <a:effectLst/>
                <a:latin typeface="Calibri" panose="020F0502020204030204" pitchFamily="34" charset="0"/>
                <a:cs typeface="Calibri" panose="020F0502020204030204" pitchFamily="34" charset="0"/>
              </a:rPr>
              <a:t>Its focus lies in delivering exceptional value for money, championing alternative reimbursement models and fostering contractual arrangements that yield superior health outcomes”</a:t>
            </a:r>
            <a:endParaRPr lang="en-ZA" sz="1900" dirty="0">
              <a:solidFill>
                <a:schemeClr val="tx2"/>
              </a:solidFill>
              <a:latin typeface="Calibri" panose="020F0502020204030204" pitchFamily="34" charset="0"/>
              <a:cs typeface="Calibri" panose="020F0502020204030204" pitchFamily="34" charset="0"/>
            </a:endParaRPr>
          </a:p>
          <a:p>
            <a:r>
              <a:rPr lang="en-ZA" sz="1900" dirty="0">
                <a:solidFill>
                  <a:schemeClr val="tx2"/>
                </a:solidFill>
                <a:latin typeface="Calibri" panose="020F0502020204030204" pitchFamily="34" charset="0"/>
                <a:cs typeface="Calibri" panose="020F0502020204030204" pitchFamily="34" charset="0"/>
              </a:rPr>
              <a:t>The Health Market Inquiry (HMI) </a:t>
            </a:r>
          </a:p>
          <a:p>
            <a:pPr lvl="1"/>
            <a:r>
              <a:rPr lang="en-ZA" sz="1900" dirty="0">
                <a:solidFill>
                  <a:schemeClr val="tx2"/>
                </a:solidFill>
                <a:latin typeface="Calibri" panose="020F0502020204030204" pitchFamily="34" charset="0"/>
                <a:cs typeface="Calibri" panose="020F0502020204030204" pitchFamily="34" charset="0"/>
              </a:rPr>
              <a:t>The final recommendations of the HMI concluded that ‘... a greater uptake of alternative reimbursement models will allow for beneficial patient outcomes ...’ (Competition Commission South Africa, 2019) </a:t>
            </a:r>
          </a:p>
          <a:p>
            <a:r>
              <a:rPr lang="en-ZA" sz="1900" dirty="0">
                <a:solidFill>
                  <a:schemeClr val="tx2"/>
                </a:solidFill>
                <a:latin typeface="Calibri" panose="020F0502020204030204" pitchFamily="34" charset="0"/>
                <a:cs typeface="Calibri" panose="020F0502020204030204" pitchFamily="34" charset="0"/>
              </a:rPr>
              <a:t>Poonam </a:t>
            </a:r>
            <a:r>
              <a:rPr lang="en-ZA" sz="1900" dirty="0" err="1">
                <a:solidFill>
                  <a:schemeClr val="tx2"/>
                </a:solidFill>
                <a:latin typeface="Calibri" panose="020F0502020204030204" pitchFamily="34" charset="0"/>
                <a:cs typeface="Calibri" panose="020F0502020204030204" pitchFamily="34" charset="0"/>
              </a:rPr>
              <a:t>Doolabh</a:t>
            </a:r>
            <a:r>
              <a:rPr lang="en-ZA" sz="1900" dirty="0">
                <a:solidFill>
                  <a:schemeClr val="tx2"/>
                </a:solidFill>
                <a:latin typeface="Calibri" panose="020F0502020204030204" pitchFamily="34" charset="0"/>
                <a:cs typeface="Calibri" panose="020F0502020204030204" pitchFamily="34" charset="0"/>
              </a:rPr>
              <a:t>, </a:t>
            </a:r>
            <a:r>
              <a:rPr lang="en-ZA" sz="1900" dirty="0" err="1">
                <a:solidFill>
                  <a:schemeClr val="tx2"/>
                </a:solidFill>
                <a:latin typeface="Calibri" panose="020F0502020204030204" pitchFamily="34" charset="0"/>
                <a:cs typeface="Calibri" panose="020F0502020204030204" pitchFamily="34" charset="0"/>
              </a:rPr>
              <a:t>Lubalethu</a:t>
            </a:r>
            <a:r>
              <a:rPr lang="en-ZA" sz="1900" dirty="0">
                <a:solidFill>
                  <a:schemeClr val="tx2"/>
                </a:solidFill>
                <a:latin typeface="Calibri" panose="020F0502020204030204" pitchFamily="34" charset="0"/>
                <a:cs typeface="Calibri" panose="020F0502020204030204" pitchFamily="34" charset="0"/>
              </a:rPr>
              <a:t> Dube and Barry Childs  in their paper presented at the Actuarial Society of South Africa’s 2021 Virtual Convention, stated:</a:t>
            </a:r>
          </a:p>
          <a:p>
            <a:pPr lvl="1"/>
            <a:r>
              <a:rPr lang="en-ZA" sz="1900" b="0" i="0" kern="1200" dirty="0">
                <a:solidFill>
                  <a:schemeClr val="tx2"/>
                </a:solidFill>
                <a:effectLst/>
                <a:latin typeface="Calibri" panose="020F0502020204030204" pitchFamily="34" charset="0"/>
                <a:cs typeface="Calibri" panose="020F0502020204030204" pitchFamily="34" charset="0"/>
              </a:rPr>
              <a:t>“Well-designed ARMs can better align the interests of funders and providers of care. In particular, Ransom et al. (1996) found that the number of surgical procedures that were performed during the implementation of the capitation reimbursement model decreased by 15%.” (*)</a:t>
            </a:r>
            <a:endParaRPr lang="en-ZA" sz="1900" dirty="0">
              <a:solidFill>
                <a:schemeClr val="tx2"/>
              </a:solidFill>
              <a:latin typeface="Calibri" panose="020F0502020204030204" pitchFamily="34" charset="0"/>
              <a:cs typeface="Calibri" panose="020F0502020204030204" pitchFamily="34" charset="0"/>
            </a:endParaRPr>
          </a:p>
          <a:p>
            <a:endParaRPr lang="en-US" sz="1900" dirty="0">
              <a:solidFill>
                <a:schemeClr val="tx2"/>
              </a:solidFill>
              <a:latin typeface="Calibri" panose="020F0502020204030204" pitchFamily="34" charset="0"/>
              <a:cs typeface="Calibri" panose="020F0502020204030204" pitchFamily="34" charset="0"/>
            </a:endParaRPr>
          </a:p>
        </p:txBody>
      </p:sp>
      <p:sp>
        <p:nvSpPr>
          <p:cNvPr id="3" name="Title 2">
            <a:extLst>
              <a:ext uri="{FF2B5EF4-FFF2-40B4-BE49-F238E27FC236}">
                <a16:creationId xmlns:a16="http://schemas.microsoft.com/office/drawing/2014/main" id="{0070FF76-19D1-8993-999F-F538A768A483}"/>
              </a:ext>
            </a:extLst>
          </p:cNvPr>
          <p:cNvSpPr>
            <a:spLocks noGrp="1"/>
          </p:cNvSpPr>
          <p:nvPr>
            <p:ph type="title"/>
          </p:nvPr>
        </p:nvSpPr>
        <p:spPr/>
        <p:txBody>
          <a:bodyPr/>
          <a:lstStyle/>
          <a:p>
            <a:r>
              <a:rPr lang="en-US" dirty="0">
                <a:solidFill>
                  <a:schemeClr val="tx2"/>
                </a:solidFill>
                <a:latin typeface="Calibri" panose="020F0502020204030204" pitchFamily="34" charset="0"/>
                <a:cs typeface="Calibri" panose="020F0502020204030204" pitchFamily="34" charset="0"/>
              </a:rPr>
              <a:t>Perspective from the Medical</a:t>
            </a:r>
            <a:r>
              <a:rPr lang="en-US" baseline="0" dirty="0">
                <a:solidFill>
                  <a:schemeClr val="tx2"/>
                </a:solidFill>
                <a:latin typeface="Calibri" panose="020F0502020204030204" pitchFamily="34" charset="0"/>
                <a:cs typeface="Calibri" panose="020F0502020204030204" pitchFamily="34" charset="0"/>
              </a:rPr>
              <a:t> Schemes Sector</a:t>
            </a:r>
            <a:endParaRPr lang="en-US" dirty="0">
              <a:solidFill>
                <a:schemeClr val="tx2"/>
              </a:solidFill>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42F1C7F6-5E11-5C88-4D1D-712C7B628558}"/>
              </a:ext>
            </a:extLst>
          </p:cNvPr>
          <p:cNvSpPr>
            <a:spLocks noGrp="1"/>
          </p:cNvSpPr>
          <p:nvPr>
            <p:ph type="sldNum" sz="quarter" idx="14"/>
          </p:nvPr>
        </p:nvSpPr>
        <p:spPr/>
        <p:txBody>
          <a:bodyPr/>
          <a:lstStyle/>
          <a:p>
            <a:fld id="{48F63A3B-78C7-47BE-AE5E-E10140E04643}" type="slidenum">
              <a:rPr lang="en-US" smtClean="0"/>
              <a:t>4</a:t>
            </a:fld>
            <a:endParaRPr lang="en-US"/>
          </a:p>
        </p:txBody>
      </p:sp>
      <p:sp>
        <p:nvSpPr>
          <p:cNvPr id="5" name="TextBox 4">
            <a:extLst>
              <a:ext uri="{FF2B5EF4-FFF2-40B4-BE49-F238E27FC236}">
                <a16:creationId xmlns:a16="http://schemas.microsoft.com/office/drawing/2014/main" id="{F52D535B-46FB-0211-DD92-0C65A1799568}"/>
              </a:ext>
            </a:extLst>
          </p:cNvPr>
          <p:cNvSpPr txBox="1"/>
          <p:nvPr/>
        </p:nvSpPr>
        <p:spPr>
          <a:xfrm>
            <a:off x="914400" y="6414655"/>
            <a:ext cx="7827818" cy="246221"/>
          </a:xfrm>
          <a:prstGeom prst="rect">
            <a:avLst/>
          </a:prstGeom>
          <a:noFill/>
        </p:spPr>
        <p:txBody>
          <a:bodyPr wrap="square" rtlCol="0">
            <a:spAutoFit/>
          </a:bodyPr>
          <a:lstStyle/>
          <a:p>
            <a:r>
              <a:rPr lang="en-US" sz="1000" dirty="0"/>
              <a:t>*   </a:t>
            </a:r>
            <a:r>
              <a:rPr lang="en-US" sz="1000" dirty="0">
                <a:hlinkClick r:id="rId3"/>
              </a:rPr>
              <a:t>https://www.actuarialsociety.org.za/convention/wp-content/uploads/2021/09/2021-ASSA-DoolabhDubeChilds-FIN.pdf</a:t>
            </a:r>
            <a:r>
              <a:rPr lang="en-US" sz="1000" dirty="0"/>
              <a:t> </a:t>
            </a:r>
          </a:p>
        </p:txBody>
      </p:sp>
    </p:spTree>
    <p:extLst>
      <p:ext uri="{BB962C8B-B14F-4D97-AF65-F5344CB8AC3E}">
        <p14:creationId xmlns:p14="http://schemas.microsoft.com/office/powerpoint/2010/main" val="801533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3EFE8FC-F0F9-6450-F2AC-2EB9D2EF1AA7}"/>
              </a:ext>
            </a:extLst>
          </p:cNvPr>
          <p:cNvSpPr>
            <a:spLocks noGrp="1"/>
          </p:cNvSpPr>
          <p:nvPr>
            <p:ph sz="quarter" idx="11"/>
          </p:nvPr>
        </p:nvSpPr>
        <p:spPr>
          <a:xfrm>
            <a:off x="426720" y="1233055"/>
            <a:ext cx="11338560" cy="4893425"/>
          </a:xfrm>
        </p:spPr>
        <p:txBody>
          <a:bodyPr>
            <a:noAutofit/>
          </a:bodyPr>
          <a:lstStyle/>
          <a:p>
            <a:pPr marL="228594" marR="0" lvl="0" indent="-228594" algn="l" defTabSz="914377" rtl="0" eaLnBrk="1" fontAlgn="auto" latinLnBrk="0" hangingPunct="1">
              <a:lnSpc>
                <a:spcPct val="100000"/>
              </a:lnSpc>
              <a:spcBef>
                <a:spcPts val="1000"/>
              </a:spcBef>
              <a:spcAft>
                <a:spcPts val="0"/>
              </a:spcAft>
              <a:buClrTx/>
              <a:buSzTx/>
              <a:buFont typeface="Arial" panose="020B0604020202020204" pitchFamily="34" charset="0"/>
              <a:buChar char="•"/>
              <a:tabLst/>
              <a:defRPr/>
            </a:pPr>
            <a:r>
              <a:rPr lang="en-ZA" sz="2400" b="0" i="0" kern="1200" dirty="0">
                <a:solidFill>
                  <a:schemeClr val="tx2"/>
                </a:solidFill>
                <a:effectLst/>
                <a:latin typeface="Calibri" panose="020F0502020204030204" pitchFamily="34" charset="0"/>
                <a:cs typeface="Calibri" panose="020F0502020204030204" pitchFamily="34" charset="0"/>
              </a:rPr>
              <a:t>The ethical rules of the Health Professions Council of South Africa (HPCSA) is most commonly cited as the reason </a:t>
            </a:r>
            <a:r>
              <a:rPr lang="en-ZA" sz="2400" dirty="0">
                <a:solidFill>
                  <a:schemeClr val="tx2"/>
                </a:solidFill>
                <a:latin typeface="Calibri" panose="020F0502020204030204" pitchFamily="34" charset="0"/>
                <a:cs typeface="Calibri" panose="020F0502020204030204" pitchFamily="34" charset="0"/>
              </a:rPr>
              <a:t>hindering </a:t>
            </a:r>
            <a:r>
              <a:rPr lang="en-ZA" sz="2400" b="0" i="0" kern="1200" dirty="0">
                <a:solidFill>
                  <a:schemeClr val="tx2"/>
                </a:solidFill>
                <a:effectLst/>
                <a:latin typeface="Calibri" panose="020F0502020204030204" pitchFamily="34" charset="0"/>
                <a:cs typeface="Calibri" panose="020F0502020204030204" pitchFamily="34" charset="0"/>
              </a:rPr>
              <a:t>innovation in models of care and the development of alternative reimbursement models of care. </a:t>
            </a:r>
            <a:endParaRPr lang="en-ZA" sz="2400" dirty="0">
              <a:solidFill>
                <a:schemeClr val="tx2"/>
              </a:solidFill>
              <a:latin typeface="Calibri" panose="020F0502020204030204" pitchFamily="34" charset="0"/>
              <a:cs typeface="Calibri" panose="020F0502020204030204" pitchFamily="34" charset="0"/>
            </a:endParaRPr>
          </a:p>
          <a:p>
            <a:pPr marL="228594" marR="0" lvl="0" indent="-228594" algn="l" defTabSz="914377" rtl="0" eaLnBrk="1" fontAlgn="auto" latinLnBrk="0" hangingPunct="1">
              <a:lnSpc>
                <a:spcPct val="100000"/>
              </a:lnSpc>
              <a:spcBef>
                <a:spcPts val="1000"/>
              </a:spcBef>
              <a:spcAft>
                <a:spcPts val="0"/>
              </a:spcAft>
              <a:buClrTx/>
              <a:buSzTx/>
              <a:buFont typeface="Arial" panose="020B0604020202020204" pitchFamily="34" charset="0"/>
              <a:buChar char="•"/>
              <a:tabLst/>
              <a:defRPr/>
            </a:pPr>
            <a:r>
              <a:rPr lang="en-ZA" sz="2400" b="0" i="0" u="none" strike="noStrike" kern="1200" dirty="0">
                <a:solidFill>
                  <a:schemeClr val="tx2"/>
                </a:solidFill>
                <a:effectLst/>
                <a:latin typeface="Calibri" panose="020F0502020204030204" pitchFamily="34" charset="0"/>
                <a:cs typeface="Calibri" panose="020F0502020204030204" pitchFamily="34" charset="0"/>
              </a:rPr>
              <a:t>Amendments to the Health Professions Council of South Africa (HPCSA) Ethical Rules of Conduct published on 17 November 2023 are likely to have a significant impact on the practice of medicine in South Africa.</a:t>
            </a:r>
          </a:p>
        </p:txBody>
      </p:sp>
      <p:sp>
        <p:nvSpPr>
          <p:cNvPr id="3" name="Title 2">
            <a:extLst>
              <a:ext uri="{FF2B5EF4-FFF2-40B4-BE49-F238E27FC236}">
                <a16:creationId xmlns:a16="http://schemas.microsoft.com/office/drawing/2014/main" id="{837334ED-2029-B2EA-2AE1-47DB2F07EF6C}"/>
              </a:ext>
            </a:extLst>
          </p:cNvPr>
          <p:cNvSpPr>
            <a:spLocks noGrp="1"/>
          </p:cNvSpPr>
          <p:nvPr>
            <p:ph type="title"/>
          </p:nvPr>
        </p:nvSpPr>
        <p:spPr/>
        <p:txBody>
          <a:bodyPr anchor="ctr"/>
          <a:lstStyle/>
          <a:p>
            <a:r>
              <a:rPr lang="en-ZA" sz="3200" dirty="0">
                <a:solidFill>
                  <a:schemeClr val="tx2"/>
                </a:solidFill>
                <a:latin typeface="Calibri" panose="020F0502020204030204" pitchFamily="34" charset="0"/>
                <a:cs typeface="Calibri" panose="020F0502020204030204" pitchFamily="34" charset="0"/>
              </a:rPr>
              <a:t>Amendments to the HPCSA Ethical Rules of Conduct</a:t>
            </a:r>
            <a:endParaRPr lang="en-US" sz="3200" dirty="0">
              <a:solidFill>
                <a:schemeClr val="tx2"/>
              </a:solidFill>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A8241946-92CF-363B-60B3-E396C946020E}"/>
              </a:ext>
            </a:extLst>
          </p:cNvPr>
          <p:cNvSpPr>
            <a:spLocks noGrp="1"/>
          </p:cNvSpPr>
          <p:nvPr>
            <p:ph type="sldNum" sz="quarter" idx="14"/>
          </p:nvPr>
        </p:nvSpPr>
        <p:spPr/>
        <p:txBody>
          <a:bodyPr/>
          <a:lstStyle/>
          <a:p>
            <a:fld id="{48F63A3B-78C7-47BE-AE5E-E10140E04643}" type="slidenum">
              <a:rPr lang="en-US" smtClean="0"/>
              <a:t>5</a:t>
            </a:fld>
            <a:endParaRPr lang="en-US"/>
          </a:p>
        </p:txBody>
      </p:sp>
      <p:sp>
        <p:nvSpPr>
          <p:cNvPr id="5" name="TextBox 4">
            <a:extLst>
              <a:ext uri="{FF2B5EF4-FFF2-40B4-BE49-F238E27FC236}">
                <a16:creationId xmlns:a16="http://schemas.microsoft.com/office/drawing/2014/main" id="{1F970AA6-FCCD-FA36-211B-1CF83B4BD57F}"/>
              </a:ext>
            </a:extLst>
          </p:cNvPr>
          <p:cNvSpPr txBox="1"/>
          <p:nvPr/>
        </p:nvSpPr>
        <p:spPr>
          <a:xfrm>
            <a:off x="984156" y="6491089"/>
            <a:ext cx="5734198" cy="276999"/>
          </a:xfrm>
          <a:prstGeom prst="rect">
            <a:avLst/>
          </a:prstGeom>
          <a:noFill/>
        </p:spPr>
        <p:txBody>
          <a:bodyPr wrap="none" rtlCol="0">
            <a:spAutoFit/>
          </a:bodyPr>
          <a:lstStyle/>
          <a:p>
            <a:r>
              <a:rPr lang="en-US" sz="1200" dirty="0">
                <a:hlinkClick r:id="rId3"/>
              </a:rPr>
              <a:t>https://www.gov.za/sites/default/files/gcis_document/202311/49720bn510.pdf</a:t>
            </a:r>
            <a:endParaRPr lang="en-US" sz="1200" dirty="0"/>
          </a:p>
        </p:txBody>
      </p:sp>
    </p:spTree>
    <p:extLst>
      <p:ext uri="{BB962C8B-B14F-4D97-AF65-F5344CB8AC3E}">
        <p14:creationId xmlns:p14="http://schemas.microsoft.com/office/powerpoint/2010/main" val="3348511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76F8971-19AF-A0A0-538B-C793F9A5AFBF}"/>
              </a:ext>
            </a:extLst>
          </p:cNvPr>
          <p:cNvSpPr>
            <a:spLocks noGrp="1"/>
          </p:cNvSpPr>
          <p:nvPr>
            <p:ph sz="quarter" idx="11"/>
          </p:nvPr>
        </p:nvSpPr>
        <p:spPr>
          <a:xfrm>
            <a:off x="96982" y="1246909"/>
            <a:ext cx="11928763" cy="5457979"/>
          </a:xfrm>
        </p:spPr>
        <p:txBody>
          <a:bodyPr>
            <a:noAutofit/>
          </a:bodyPr>
          <a:lstStyle/>
          <a:p>
            <a:r>
              <a:rPr lang="en-ZA" sz="2200" b="0" i="0" u="none" strike="noStrike" kern="1200" dirty="0">
                <a:solidFill>
                  <a:schemeClr val="tx2"/>
                </a:solidFill>
                <a:effectLst/>
                <a:latin typeface="Calibri" panose="020F0502020204030204" pitchFamily="34" charset="0"/>
                <a:cs typeface="Calibri" panose="020F0502020204030204" pitchFamily="34" charset="0"/>
              </a:rPr>
              <a:t>The amended Ethical Rules of Conduct contemplate the following new concepts:</a:t>
            </a:r>
          </a:p>
          <a:p>
            <a:pPr lvl="1"/>
            <a:r>
              <a:rPr lang="en-ZA" sz="2200" b="0" i="0" u="none" strike="noStrike" kern="1200" dirty="0">
                <a:solidFill>
                  <a:schemeClr val="tx2"/>
                </a:solidFill>
                <a:effectLst/>
                <a:latin typeface="Calibri" panose="020F0502020204030204" pitchFamily="34" charset="0"/>
                <a:cs typeface="Calibri" panose="020F0502020204030204" pitchFamily="34" charset="0"/>
              </a:rPr>
              <a:t>‘</a:t>
            </a:r>
            <a:r>
              <a:rPr lang="en-ZA" sz="2200" b="1" i="0" u="none" strike="noStrike" kern="1200" dirty="0">
                <a:solidFill>
                  <a:schemeClr val="tx2"/>
                </a:solidFill>
                <a:effectLst/>
                <a:latin typeface="Calibri" panose="020F0502020204030204" pitchFamily="34" charset="0"/>
                <a:cs typeface="Calibri" panose="020F0502020204030204" pitchFamily="34" charset="0"/>
              </a:rPr>
              <a:t>Multidisciplinary healthcare</a:t>
            </a:r>
            <a:r>
              <a:rPr lang="en-ZA" sz="2200" b="0" i="0" u="none" strike="noStrike" kern="1200" dirty="0">
                <a:solidFill>
                  <a:schemeClr val="tx2"/>
                </a:solidFill>
                <a:effectLst/>
                <a:latin typeface="Calibri" panose="020F0502020204030204" pitchFamily="34" charset="0"/>
                <a:cs typeface="Calibri" panose="020F0502020204030204" pitchFamily="34" charset="0"/>
              </a:rPr>
              <a:t>’ meaning ‘healthcare delivery that involves multiple health practitioners from different professions of healthcare. The health practitioners often work as a team to provide wholesome healthcare services for the benefit of the patient’.</a:t>
            </a:r>
          </a:p>
          <a:p>
            <a:pPr lvl="1"/>
            <a:r>
              <a:rPr lang="en-ZA" sz="2200" b="0" i="0" u="none" strike="noStrike" kern="1200" dirty="0">
                <a:solidFill>
                  <a:schemeClr val="tx2"/>
                </a:solidFill>
                <a:effectLst/>
                <a:latin typeface="Calibri" panose="020F0502020204030204" pitchFamily="34" charset="0"/>
                <a:cs typeface="Calibri" panose="020F0502020204030204" pitchFamily="34" charset="0"/>
              </a:rPr>
              <a:t>‘</a:t>
            </a:r>
            <a:r>
              <a:rPr lang="en-ZA" sz="2200" b="1" i="0" u="none" strike="noStrike" kern="1200" dirty="0">
                <a:solidFill>
                  <a:schemeClr val="tx2"/>
                </a:solidFill>
                <a:effectLst/>
                <a:latin typeface="Calibri" panose="020F0502020204030204" pitchFamily="34" charset="0"/>
                <a:cs typeface="Calibri" panose="020F0502020204030204" pitchFamily="34" charset="0"/>
              </a:rPr>
              <a:t>Quality healthcare services’</a:t>
            </a:r>
            <a:r>
              <a:rPr lang="en-ZA" sz="2200" b="0" i="0" u="none" strike="noStrike" kern="1200" dirty="0">
                <a:solidFill>
                  <a:schemeClr val="tx2"/>
                </a:solidFill>
                <a:effectLst/>
                <a:latin typeface="Calibri" panose="020F0502020204030204" pitchFamily="34" charset="0"/>
                <a:cs typeface="Calibri" panose="020F0502020204030204" pitchFamily="34" charset="0"/>
              </a:rPr>
              <a:t> meaning the delivery of health care that is effective, safe and people centred, aimed at achieving desirable outcomes using evidence-based healthcare services to all who could benefit.</a:t>
            </a:r>
          </a:p>
          <a:p>
            <a:pPr lvl="1"/>
            <a:r>
              <a:rPr lang="en-ZA" sz="2200" b="0" i="0" u="none" strike="noStrike" kern="1200" dirty="0">
                <a:solidFill>
                  <a:schemeClr val="tx2"/>
                </a:solidFill>
                <a:effectLst/>
                <a:latin typeface="Calibri" panose="020F0502020204030204" pitchFamily="34" charset="0"/>
                <a:cs typeface="Calibri" panose="020F0502020204030204" pitchFamily="34" charset="0"/>
              </a:rPr>
              <a:t>‘</a:t>
            </a:r>
            <a:r>
              <a:rPr lang="en-ZA" sz="2200" b="1" i="0" u="none" strike="noStrike" kern="1200" dirty="0">
                <a:solidFill>
                  <a:schemeClr val="tx2"/>
                </a:solidFill>
                <a:effectLst/>
                <a:latin typeface="Calibri" panose="020F0502020204030204" pitchFamily="34" charset="0"/>
                <a:cs typeface="Calibri" panose="020F0502020204030204" pitchFamily="34" charset="0"/>
              </a:rPr>
              <a:t>Appropriate healthcare</a:t>
            </a:r>
            <a:r>
              <a:rPr lang="en-ZA" sz="2200" b="0" i="0" u="none" strike="noStrike" kern="1200" dirty="0">
                <a:solidFill>
                  <a:schemeClr val="tx2"/>
                </a:solidFill>
                <a:effectLst/>
                <a:latin typeface="Calibri" panose="020F0502020204030204" pitchFamily="34" charset="0"/>
                <a:cs typeface="Calibri" panose="020F0502020204030204" pitchFamily="34" charset="0"/>
              </a:rPr>
              <a:t>’ meaning healthcare delivery which is expected to deliver clinical benefits of care that outweigh the expected negative effects to such an extent that the treatment is justified.</a:t>
            </a:r>
          </a:p>
          <a:p>
            <a:pPr lvl="1"/>
            <a:r>
              <a:rPr lang="en-ZA" sz="2200" b="0" i="0" u="none" strike="noStrike" kern="1200" dirty="0">
                <a:solidFill>
                  <a:schemeClr val="tx2"/>
                </a:solidFill>
                <a:effectLst/>
                <a:latin typeface="Calibri" panose="020F0502020204030204" pitchFamily="34" charset="0"/>
                <a:cs typeface="Calibri" panose="020F0502020204030204" pitchFamily="34" charset="0"/>
              </a:rPr>
              <a:t>‘</a:t>
            </a:r>
            <a:r>
              <a:rPr lang="en-ZA" sz="2200" b="1" i="0" u="none" strike="noStrike" kern="1200" dirty="0">
                <a:solidFill>
                  <a:schemeClr val="tx2"/>
                </a:solidFill>
                <a:effectLst/>
                <a:latin typeface="Calibri" panose="020F0502020204030204" pitchFamily="34" charset="0"/>
                <a:cs typeface="Calibri" panose="020F0502020204030204" pitchFamily="34" charset="0"/>
              </a:rPr>
              <a:t>Collaborative practices</a:t>
            </a:r>
            <a:r>
              <a:rPr lang="en-ZA" sz="2200" b="0" i="0" u="none" strike="noStrike" kern="1200" dirty="0">
                <a:solidFill>
                  <a:schemeClr val="tx2"/>
                </a:solidFill>
                <a:effectLst/>
                <a:latin typeface="Calibri" panose="020F0502020204030204" pitchFamily="34" charset="0"/>
                <a:cs typeface="Calibri" panose="020F0502020204030204" pitchFamily="34" charset="0"/>
              </a:rPr>
              <a:t>’ meaning the practices that occurs when multiple health practitioners, from different professional backgrounds, work together with patients, families, carers and communities to deliver the highest quality of care across settings.</a:t>
            </a:r>
            <a:endParaRPr lang="en-US" sz="2200" dirty="0">
              <a:solidFill>
                <a:schemeClr val="tx2"/>
              </a:solidFill>
              <a:latin typeface="Calibri" panose="020F0502020204030204" pitchFamily="34" charset="0"/>
              <a:cs typeface="Calibri" panose="020F0502020204030204" pitchFamily="34" charset="0"/>
            </a:endParaRPr>
          </a:p>
        </p:txBody>
      </p:sp>
      <p:sp>
        <p:nvSpPr>
          <p:cNvPr id="3" name="Title 2">
            <a:extLst>
              <a:ext uri="{FF2B5EF4-FFF2-40B4-BE49-F238E27FC236}">
                <a16:creationId xmlns:a16="http://schemas.microsoft.com/office/drawing/2014/main" id="{3E3D7897-E85C-987C-BE04-8015BAEF70AD}"/>
              </a:ext>
            </a:extLst>
          </p:cNvPr>
          <p:cNvSpPr>
            <a:spLocks noGrp="1"/>
          </p:cNvSpPr>
          <p:nvPr>
            <p:ph type="title"/>
          </p:nvPr>
        </p:nvSpPr>
        <p:spPr/>
        <p:txBody>
          <a:bodyPr anchor="ctr"/>
          <a:lstStyle/>
          <a:p>
            <a:r>
              <a:rPr lang="en-ZA" sz="2400" b="1" i="0" kern="1200" dirty="0">
                <a:solidFill>
                  <a:schemeClr val="tx2"/>
                </a:solidFill>
                <a:effectLst/>
                <a:latin typeface="Calibri" panose="020F0502020204030204" pitchFamily="34" charset="0"/>
                <a:ea typeface="Trebuchet MS" panose="020B0703020202090204" pitchFamily="34" charset="0"/>
                <a:cs typeface="Calibri" panose="020F0502020204030204" pitchFamily="34" charset="0"/>
              </a:rPr>
              <a:t>Amendments to the HPCSA Ethical Rules of Conduct</a:t>
            </a:r>
            <a:r>
              <a:rPr lang="en-ZA" dirty="0">
                <a:solidFill>
                  <a:schemeClr val="tx2"/>
                </a:solidFill>
                <a:latin typeface="Calibri" panose="020F0502020204030204" pitchFamily="34" charset="0"/>
                <a:cs typeface="Calibri" panose="020F0502020204030204" pitchFamily="34" charset="0"/>
              </a:rPr>
              <a:t> </a:t>
            </a:r>
            <a:endParaRPr lang="en-US" dirty="0">
              <a:solidFill>
                <a:schemeClr val="tx2"/>
              </a:solidFill>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AA30BD8D-5C9A-47B9-79A3-DCF852C71F07}"/>
              </a:ext>
            </a:extLst>
          </p:cNvPr>
          <p:cNvSpPr>
            <a:spLocks noGrp="1"/>
          </p:cNvSpPr>
          <p:nvPr>
            <p:ph type="sldNum" sz="quarter" idx="14"/>
          </p:nvPr>
        </p:nvSpPr>
        <p:spPr/>
        <p:txBody>
          <a:bodyPr/>
          <a:lstStyle/>
          <a:p>
            <a:fld id="{48F63A3B-78C7-47BE-AE5E-E10140E04643}" type="slidenum">
              <a:rPr lang="en-US" smtClean="0"/>
              <a:t>6</a:t>
            </a:fld>
            <a:endParaRPr lang="en-US"/>
          </a:p>
        </p:txBody>
      </p:sp>
    </p:spTree>
    <p:extLst>
      <p:ext uri="{BB962C8B-B14F-4D97-AF65-F5344CB8AC3E}">
        <p14:creationId xmlns:p14="http://schemas.microsoft.com/office/powerpoint/2010/main" val="714604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62DB207-099E-DA0A-CF91-BC1D163213B9}"/>
              </a:ext>
            </a:extLst>
          </p:cNvPr>
          <p:cNvSpPr>
            <a:spLocks noGrp="1"/>
          </p:cNvSpPr>
          <p:nvPr>
            <p:ph sz="quarter" idx="11"/>
          </p:nvPr>
        </p:nvSpPr>
        <p:spPr>
          <a:xfrm>
            <a:off x="426720" y="1343891"/>
            <a:ext cx="11338560" cy="4782589"/>
          </a:xfrm>
        </p:spPr>
        <p:txBody>
          <a:bodyPr>
            <a:normAutofit/>
          </a:bodyPr>
          <a:lstStyle/>
          <a:p>
            <a:r>
              <a:rPr lang="en-ZA" sz="2400" b="0" i="0" u="none" strike="noStrike" kern="1200" dirty="0">
                <a:solidFill>
                  <a:schemeClr val="tx2"/>
                </a:solidFill>
                <a:effectLst/>
                <a:latin typeface="Calibri" panose="020F0502020204030204" pitchFamily="34" charset="0"/>
                <a:cs typeface="Calibri" panose="020F0502020204030204" pitchFamily="34" charset="0"/>
              </a:rPr>
              <a:t>Ethical Rule 7 dealing with Fees and Commissions provides at sub-rules (4) and (5) that:</a:t>
            </a:r>
          </a:p>
          <a:p>
            <a:pPr lvl="1"/>
            <a:r>
              <a:rPr lang="en-ZA" sz="2400" b="0" i="0" u="none" strike="noStrike" kern="1200" dirty="0">
                <a:solidFill>
                  <a:schemeClr val="tx2"/>
                </a:solidFill>
                <a:effectLst/>
                <a:latin typeface="Calibri" panose="020F0502020204030204" pitchFamily="34" charset="0"/>
                <a:cs typeface="Calibri" panose="020F0502020204030204" pitchFamily="34" charset="0"/>
              </a:rPr>
              <a:t>‘(4) A practitioner shall not share fees with any person or with another practitioner who has not taken a commensurate part in the services for which such fees are charged.</a:t>
            </a:r>
          </a:p>
          <a:p>
            <a:r>
              <a:rPr lang="en-ZA" sz="2400" b="0" i="0" u="none" strike="noStrike" kern="1200" dirty="0">
                <a:solidFill>
                  <a:schemeClr val="tx2"/>
                </a:solidFill>
                <a:effectLst/>
                <a:latin typeface="Calibri" panose="020F0502020204030204" pitchFamily="34" charset="0"/>
                <a:cs typeface="Calibri" panose="020F0502020204030204" pitchFamily="34" charset="0"/>
              </a:rPr>
              <a:t>to this, the following has been </a:t>
            </a:r>
            <a:r>
              <a:rPr lang="en-ZA" sz="2400" b="1" i="0" u="none" strike="noStrike" kern="1200" dirty="0">
                <a:solidFill>
                  <a:schemeClr val="tx2"/>
                </a:solidFill>
                <a:effectLst/>
                <a:latin typeface="Calibri" panose="020F0502020204030204" pitchFamily="34" charset="0"/>
                <a:cs typeface="Calibri" panose="020F0502020204030204" pitchFamily="34" charset="0"/>
              </a:rPr>
              <a:t>added</a:t>
            </a:r>
            <a:r>
              <a:rPr lang="en-ZA" sz="2400" b="0" i="0" u="none" strike="noStrike" kern="1200" dirty="0">
                <a:solidFill>
                  <a:schemeClr val="tx2"/>
                </a:solidFill>
                <a:effectLst/>
                <a:latin typeface="Calibri" panose="020F0502020204030204" pitchFamily="34" charset="0"/>
                <a:cs typeface="Calibri" panose="020F0502020204030204" pitchFamily="34" charset="0"/>
              </a:rPr>
              <a:t>:</a:t>
            </a:r>
          </a:p>
          <a:p>
            <a:pPr lvl="1"/>
            <a:r>
              <a:rPr lang="en-ZA" sz="2400" b="0" i="0" u="none" strike="noStrike" kern="1200" dirty="0">
                <a:solidFill>
                  <a:schemeClr val="tx2"/>
                </a:solidFill>
                <a:effectLst/>
                <a:latin typeface="Calibri" panose="020F0502020204030204" pitchFamily="34" charset="0"/>
                <a:cs typeface="Calibri" panose="020F0502020204030204" pitchFamily="34" charset="0"/>
              </a:rPr>
              <a:t>‘(6) Notwithstanding anything contained in sub-rules (4) and (5) above, a practitioner </a:t>
            </a:r>
            <a:r>
              <a:rPr lang="en-ZA" sz="2400" b="1" i="0" u="sng" strike="noStrike" kern="1200" dirty="0">
                <a:solidFill>
                  <a:schemeClr val="tx2"/>
                </a:solidFill>
                <a:effectLst/>
                <a:latin typeface="Calibri" panose="020F0502020204030204" pitchFamily="34" charset="0"/>
                <a:cs typeface="Calibri" panose="020F0502020204030204" pitchFamily="34" charset="0"/>
              </a:rPr>
              <a:t>may share, charge or receive fees from another practitioner</a:t>
            </a:r>
            <a:r>
              <a:rPr lang="en-ZA" sz="2400" b="0" i="0" u="none" strike="noStrike" kern="1200" dirty="0">
                <a:solidFill>
                  <a:schemeClr val="tx2"/>
                </a:solidFill>
                <a:effectLst/>
                <a:latin typeface="Calibri" panose="020F0502020204030204" pitchFamily="34" charset="0"/>
                <a:cs typeface="Calibri" panose="020F0502020204030204" pitchFamily="34" charset="0"/>
              </a:rPr>
              <a:t>: Provided that in such an instance, </a:t>
            </a:r>
            <a:r>
              <a:rPr lang="en-ZA" sz="2400" b="1" i="0" u="none" strike="noStrike" kern="1200" dirty="0">
                <a:solidFill>
                  <a:schemeClr val="tx2"/>
                </a:solidFill>
                <a:effectLst/>
                <a:latin typeface="Calibri" panose="020F0502020204030204" pitchFamily="34" charset="0"/>
                <a:cs typeface="Calibri" panose="020F0502020204030204" pitchFamily="34" charset="0"/>
              </a:rPr>
              <a:t>there is an express agreement, arrangement or model of rendering multi-disciplinary based health-care services to patients</a:t>
            </a:r>
            <a:r>
              <a:rPr lang="en-ZA" sz="2400" b="0" i="0" u="none" strike="noStrike" kern="1200" dirty="0">
                <a:solidFill>
                  <a:schemeClr val="tx2"/>
                </a:solidFill>
                <a:effectLst/>
                <a:latin typeface="Calibri" panose="020F0502020204030204" pitchFamily="34" charset="0"/>
                <a:cs typeface="Calibri" panose="020F0502020204030204" pitchFamily="34" charset="0"/>
              </a:rPr>
              <a:t> which is structured, which provides high quality health-care services or products, contain costs of rendering health-care services, and enhance access to appropriate healthcare’ (our emphasis).</a:t>
            </a:r>
          </a:p>
          <a:p>
            <a:pPr marL="228594" marR="0" lvl="0" indent="-228594" algn="l" defTabSz="914377" rtl="0" eaLnBrk="1" fontAlgn="auto" latinLnBrk="0" hangingPunct="1">
              <a:lnSpc>
                <a:spcPct val="100000"/>
              </a:lnSpc>
              <a:spcBef>
                <a:spcPts val="1000"/>
              </a:spcBef>
              <a:spcAft>
                <a:spcPts val="0"/>
              </a:spcAft>
              <a:buClrTx/>
              <a:buSzTx/>
              <a:buFont typeface="Arial" panose="020B0604020202020204" pitchFamily="34" charset="0"/>
              <a:buChar char="•"/>
              <a:tabLst/>
              <a:defRPr/>
            </a:pPr>
            <a:endParaRPr lang="en-ZA" sz="2400" b="1" dirty="0">
              <a:solidFill>
                <a:schemeClr val="tx2"/>
              </a:solidFill>
              <a:latin typeface="Calibri" panose="020F0502020204030204" pitchFamily="34" charset="0"/>
              <a:cs typeface="Calibri" panose="020F0502020204030204" pitchFamily="34" charset="0"/>
            </a:endParaRPr>
          </a:p>
        </p:txBody>
      </p:sp>
      <p:sp>
        <p:nvSpPr>
          <p:cNvPr id="3" name="Title 2">
            <a:extLst>
              <a:ext uri="{FF2B5EF4-FFF2-40B4-BE49-F238E27FC236}">
                <a16:creationId xmlns:a16="http://schemas.microsoft.com/office/drawing/2014/main" id="{9B836395-EA4C-DB5F-A302-04B2EF578390}"/>
              </a:ext>
            </a:extLst>
          </p:cNvPr>
          <p:cNvSpPr>
            <a:spLocks noGrp="1"/>
          </p:cNvSpPr>
          <p:nvPr>
            <p:ph type="title"/>
          </p:nvPr>
        </p:nvSpPr>
        <p:spPr/>
        <p:txBody>
          <a:bodyPr anchor="ctr"/>
          <a:lstStyle/>
          <a:p>
            <a:pPr lvl="0"/>
            <a:r>
              <a:rPr lang="en-ZA" sz="3200" b="1" i="0" u="none" strike="noStrike" kern="1200" dirty="0">
                <a:solidFill>
                  <a:schemeClr val="tx2"/>
                </a:solidFill>
                <a:effectLst/>
                <a:latin typeface="Calibri" panose="020F0502020204030204" pitchFamily="34" charset="0"/>
                <a:ea typeface="Trebuchet MS" panose="020B0703020202090204" pitchFamily="34" charset="0"/>
                <a:cs typeface="Calibri" panose="020F0502020204030204" pitchFamily="34" charset="0"/>
              </a:rPr>
              <a:t>Fees and commissions</a:t>
            </a:r>
            <a:endParaRPr lang="en-US" sz="4000" dirty="0">
              <a:solidFill>
                <a:schemeClr val="tx2"/>
              </a:solidFill>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064F0F90-839D-44A5-30C8-92F50A9B6CF8}"/>
              </a:ext>
            </a:extLst>
          </p:cNvPr>
          <p:cNvSpPr>
            <a:spLocks noGrp="1"/>
          </p:cNvSpPr>
          <p:nvPr>
            <p:ph type="sldNum" sz="quarter" idx="14"/>
          </p:nvPr>
        </p:nvSpPr>
        <p:spPr/>
        <p:txBody>
          <a:bodyPr/>
          <a:lstStyle/>
          <a:p>
            <a:fld id="{48F63A3B-78C7-47BE-AE5E-E10140E04643}" type="slidenum">
              <a:rPr lang="en-US" smtClean="0"/>
              <a:t>7</a:t>
            </a:fld>
            <a:endParaRPr lang="en-US"/>
          </a:p>
        </p:txBody>
      </p:sp>
    </p:spTree>
    <p:extLst>
      <p:ext uri="{BB962C8B-B14F-4D97-AF65-F5344CB8AC3E}">
        <p14:creationId xmlns:p14="http://schemas.microsoft.com/office/powerpoint/2010/main" val="2741421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AAAED6-E547-28A7-817C-93AF1683B1B7}"/>
              </a:ext>
            </a:extLst>
          </p:cNvPr>
          <p:cNvSpPr>
            <a:spLocks noGrp="1"/>
          </p:cNvSpPr>
          <p:nvPr>
            <p:ph sz="quarter" idx="11"/>
          </p:nvPr>
        </p:nvSpPr>
        <p:spPr>
          <a:xfrm>
            <a:off x="426720" y="1343891"/>
            <a:ext cx="11338560" cy="4782589"/>
          </a:xfrm>
        </p:spPr>
        <p:txBody>
          <a:bodyPr>
            <a:normAutofit/>
          </a:bodyPr>
          <a:lstStyle/>
          <a:p>
            <a:r>
              <a:rPr lang="en-ZA" sz="2400" b="0" i="0" u="none" strike="noStrike" kern="1200" dirty="0">
                <a:solidFill>
                  <a:schemeClr val="tx2"/>
                </a:solidFill>
                <a:effectLst/>
                <a:latin typeface="Calibri" panose="020F0502020204030204" pitchFamily="34" charset="0"/>
                <a:cs typeface="Calibri" panose="020F0502020204030204" pitchFamily="34" charset="0"/>
              </a:rPr>
              <a:t>Ethical Rule 8 dealing with Partnership and Juristic Persons originally prohibited practitioners of different specialities from practising in partnership, association or as a juristic person.  </a:t>
            </a:r>
          </a:p>
          <a:p>
            <a:r>
              <a:rPr lang="en-ZA" sz="2400" b="0" i="0" u="none" strike="noStrike" kern="1200" dirty="0">
                <a:solidFill>
                  <a:schemeClr val="tx2"/>
                </a:solidFill>
                <a:effectLst/>
                <a:latin typeface="Calibri" panose="020F0502020204030204" pitchFamily="34" charset="0"/>
                <a:cs typeface="Calibri" panose="020F0502020204030204" pitchFamily="34" charset="0"/>
              </a:rPr>
              <a:t>This prohibition has been watered down by the addition of the following Sub-Rule:</a:t>
            </a:r>
          </a:p>
          <a:p>
            <a:pPr lvl="1"/>
            <a:r>
              <a:rPr lang="en-ZA" sz="2400" b="0" i="0" u="none" strike="noStrike" kern="1200" dirty="0">
                <a:solidFill>
                  <a:schemeClr val="tx2"/>
                </a:solidFill>
                <a:effectLst/>
                <a:latin typeface="Calibri" panose="020F0502020204030204" pitchFamily="34" charset="0"/>
                <a:cs typeface="Calibri" panose="020F0502020204030204" pitchFamily="34" charset="0"/>
              </a:rPr>
              <a:t>‘(5) Notwithstanding anything contained in this rule, </a:t>
            </a:r>
            <a:r>
              <a:rPr lang="en-ZA" sz="2400" b="1" i="0" u="sng" strike="noStrike" kern="1200" dirty="0">
                <a:solidFill>
                  <a:schemeClr val="tx2"/>
                </a:solidFill>
                <a:effectLst/>
                <a:latin typeface="Calibri" panose="020F0502020204030204" pitchFamily="34" charset="0"/>
                <a:cs typeface="Calibri" panose="020F0502020204030204" pitchFamily="34" charset="0"/>
              </a:rPr>
              <a:t>a practitioner may provide health-care services with other registered practitioners, persons registered in terms of the Act, or in terms of any other legislation regulating  health professions</a:t>
            </a:r>
            <a:r>
              <a:rPr lang="en-ZA" sz="2400" b="0" i="0" u="none" strike="noStrike" kern="1200" dirty="0">
                <a:solidFill>
                  <a:schemeClr val="tx2"/>
                </a:solidFill>
                <a:effectLst/>
                <a:latin typeface="Calibri" panose="020F0502020204030204" pitchFamily="34" charset="0"/>
                <a:cs typeface="Calibri" panose="020F0502020204030204" pitchFamily="34" charset="0"/>
              </a:rPr>
              <a:t>: Provided that the primary aim will be to enhance the quality of health-care services to patients, and further that </a:t>
            </a:r>
            <a:r>
              <a:rPr lang="en-ZA" sz="2400" b="1" i="0" u="sng" strike="noStrike" kern="1200" dirty="0">
                <a:solidFill>
                  <a:schemeClr val="tx2"/>
                </a:solidFill>
                <a:effectLst/>
                <a:latin typeface="Calibri" panose="020F0502020204030204" pitchFamily="34" charset="0"/>
                <a:cs typeface="Calibri" panose="020F0502020204030204" pitchFamily="34" charset="0"/>
              </a:rPr>
              <a:t>there is an express agreement, arrangement or model of rendering multi-disciplinary based  health-care services to </a:t>
            </a:r>
            <a:r>
              <a:rPr lang="en-ZA" sz="2400" b="1" i="0" u="sng" strike="noStrike" kern="1200" dirty="0" err="1">
                <a:solidFill>
                  <a:schemeClr val="tx2"/>
                </a:solidFill>
                <a:effectLst/>
                <a:latin typeface="Calibri" panose="020F0502020204030204" pitchFamily="34" charset="0"/>
                <a:cs typeface="Calibri" panose="020F0502020204030204" pitchFamily="34" charset="0"/>
              </a:rPr>
              <a:t>patients</a:t>
            </a:r>
            <a:r>
              <a:rPr lang="en-ZA" sz="2400" b="0" i="0" u="none" strike="noStrike" kern="1200" dirty="0" err="1">
                <a:solidFill>
                  <a:schemeClr val="tx2"/>
                </a:solidFill>
                <a:effectLst/>
                <a:latin typeface="Calibri" panose="020F0502020204030204" pitchFamily="34" charset="0"/>
                <a:cs typeface="Calibri" panose="020F0502020204030204" pitchFamily="34" charset="0"/>
              </a:rPr>
              <a:t>which</a:t>
            </a:r>
            <a:r>
              <a:rPr lang="en-ZA" sz="2400" b="0" i="0" u="none" strike="noStrike" kern="1200" dirty="0">
                <a:solidFill>
                  <a:schemeClr val="tx2"/>
                </a:solidFill>
                <a:effectLst/>
                <a:latin typeface="Calibri" panose="020F0502020204030204" pitchFamily="34" charset="0"/>
                <a:cs typeface="Calibri" panose="020F0502020204030204" pitchFamily="34" charset="0"/>
              </a:rPr>
              <a:t> provides high quality health-care services or products to patients, structured to contain costs, and enhance access to appropriate healthcare.’ (our emphasis)</a:t>
            </a:r>
          </a:p>
          <a:p>
            <a:endParaRPr lang="en-US" sz="2400" dirty="0">
              <a:solidFill>
                <a:schemeClr val="tx2"/>
              </a:solidFill>
              <a:latin typeface="Calibri" panose="020F0502020204030204" pitchFamily="34" charset="0"/>
              <a:cs typeface="Calibri" panose="020F0502020204030204" pitchFamily="34" charset="0"/>
            </a:endParaRPr>
          </a:p>
        </p:txBody>
      </p:sp>
      <p:sp>
        <p:nvSpPr>
          <p:cNvPr id="3" name="Title 2">
            <a:extLst>
              <a:ext uri="{FF2B5EF4-FFF2-40B4-BE49-F238E27FC236}">
                <a16:creationId xmlns:a16="http://schemas.microsoft.com/office/drawing/2014/main" id="{D5262919-0CDB-476E-486C-A1CB0FBB97C5}"/>
              </a:ext>
            </a:extLst>
          </p:cNvPr>
          <p:cNvSpPr>
            <a:spLocks noGrp="1"/>
          </p:cNvSpPr>
          <p:nvPr>
            <p:ph type="title"/>
          </p:nvPr>
        </p:nvSpPr>
        <p:spPr/>
        <p:txBody>
          <a:bodyPr anchor="ctr"/>
          <a:lstStyle/>
          <a:p>
            <a:pPr marR="0" lvl="0" algn="l" defTabSz="914377" rtl="0" eaLnBrk="1" fontAlgn="auto" latinLnBrk="0" hangingPunct="1">
              <a:lnSpc>
                <a:spcPct val="100000"/>
              </a:lnSpc>
              <a:spcBef>
                <a:spcPts val="1000"/>
              </a:spcBef>
              <a:spcAft>
                <a:spcPts val="0"/>
              </a:spcAft>
              <a:buClrTx/>
              <a:buSzTx/>
              <a:tabLst/>
              <a:defRPr/>
            </a:pPr>
            <a:r>
              <a:rPr lang="en-ZA" sz="3200" b="1" dirty="0">
                <a:solidFill>
                  <a:schemeClr val="tx2"/>
                </a:solidFill>
                <a:latin typeface="Calibri" panose="020F0502020204030204" pitchFamily="34" charset="0"/>
                <a:cs typeface="Calibri" panose="020F0502020204030204" pitchFamily="34" charset="0"/>
              </a:rPr>
              <a:t>Partnerships</a:t>
            </a:r>
            <a:endParaRPr lang="en-US" sz="3200" dirty="0">
              <a:solidFill>
                <a:schemeClr val="tx2"/>
              </a:solidFill>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05458303-AF66-01DE-13D7-1592E9F9BB90}"/>
              </a:ext>
            </a:extLst>
          </p:cNvPr>
          <p:cNvSpPr>
            <a:spLocks noGrp="1"/>
          </p:cNvSpPr>
          <p:nvPr>
            <p:ph type="sldNum" sz="quarter" idx="14"/>
          </p:nvPr>
        </p:nvSpPr>
        <p:spPr/>
        <p:txBody>
          <a:bodyPr/>
          <a:lstStyle/>
          <a:p>
            <a:fld id="{48F63A3B-78C7-47BE-AE5E-E10140E04643}" type="slidenum">
              <a:rPr lang="en-US" smtClean="0"/>
              <a:t>8</a:t>
            </a:fld>
            <a:endParaRPr lang="en-US"/>
          </a:p>
        </p:txBody>
      </p:sp>
    </p:spTree>
    <p:extLst>
      <p:ext uri="{BB962C8B-B14F-4D97-AF65-F5344CB8AC3E}">
        <p14:creationId xmlns:p14="http://schemas.microsoft.com/office/powerpoint/2010/main" val="3883153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B77EB6A-D2E0-FF15-EA13-DC4BF3C44F71}"/>
              </a:ext>
            </a:extLst>
          </p:cNvPr>
          <p:cNvSpPr>
            <a:spLocks noGrp="1"/>
          </p:cNvSpPr>
          <p:nvPr>
            <p:ph sz="quarter" idx="11"/>
          </p:nvPr>
        </p:nvSpPr>
        <p:spPr>
          <a:xfrm>
            <a:off x="277091" y="1260764"/>
            <a:ext cx="11488189" cy="5292436"/>
          </a:xfrm>
        </p:spPr>
        <p:txBody>
          <a:bodyPr>
            <a:noAutofit/>
          </a:bodyPr>
          <a:lstStyle/>
          <a:p>
            <a:r>
              <a:rPr lang="en-ZA" sz="2000" b="0" i="0" u="none" strike="noStrike" kern="1200" dirty="0">
                <a:solidFill>
                  <a:schemeClr val="tx2"/>
                </a:solidFill>
                <a:effectLst/>
                <a:latin typeface="Calibri" panose="020F0502020204030204" pitchFamily="34" charset="0"/>
                <a:cs typeface="Calibri" panose="020F0502020204030204" pitchFamily="34" charset="0"/>
              </a:rPr>
              <a:t>In terms of employment contracts, dealt with at Rule 18, it is now required that ‘the Practitioner ensure that: </a:t>
            </a:r>
          </a:p>
          <a:p>
            <a:pPr lvl="1"/>
            <a:r>
              <a:rPr lang="en-ZA" sz="2000" b="0" i="0" u="none" strike="noStrike" kern="1200" dirty="0">
                <a:solidFill>
                  <a:schemeClr val="tx2"/>
                </a:solidFill>
                <a:effectLst/>
                <a:latin typeface="Calibri" panose="020F0502020204030204" pitchFamily="34" charset="0"/>
                <a:cs typeface="Calibri" panose="020F0502020204030204" pitchFamily="34" charset="0"/>
              </a:rPr>
              <a:t>the employment contract has as its primary aim the enhancement of the quality of health-care services to patients, </a:t>
            </a:r>
          </a:p>
          <a:p>
            <a:pPr lvl="1"/>
            <a:r>
              <a:rPr lang="en-ZA" sz="2000" b="0" i="0" u="none" strike="noStrike" kern="1200" dirty="0">
                <a:solidFill>
                  <a:schemeClr val="tx2"/>
                </a:solidFill>
                <a:effectLst/>
                <a:latin typeface="Calibri" panose="020F0502020204030204" pitchFamily="34" charset="0"/>
                <a:cs typeface="Calibri" panose="020F0502020204030204" pitchFamily="34" charset="0"/>
              </a:rPr>
              <a:t>is structured to contain costs, </a:t>
            </a:r>
          </a:p>
          <a:p>
            <a:pPr lvl="1"/>
            <a:r>
              <a:rPr lang="en-ZA" sz="2000" b="0" i="0" u="none" strike="noStrike" kern="1200" dirty="0">
                <a:solidFill>
                  <a:schemeClr val="tx2"/>
                </a:solidFill>
                <a:effectLst/>
                <a:latin typeface="Calibri" panose="020F0502020204030204" pitchFamily="34" charset="0"/>
                <a:cs typeface="Calibri" panose="020F0502020204030204" pitchFamily="34" charset="0"/>
              </a:rPr>
              <a:t>enhance access  to appropriate, </a:t>
            </a:r>
          </a:p>
          <a:p>
            <a:pPr lvl="1"/>
            <a:r>
              <a:rPr lang="en-ZA" sz="2000" b="0" i="0" u="none" strike="noStrike" kern="1200" dirty="0">
                <a:solidFill>
                  <a:schemeClr val="tx2"/>
                </a:solidFill>
                <a:effectLst/>
                <a:latin typeface="Calibri" panose="020F0502020204030204" pitchFamily="34" charset="0"/>
                <a:cs typeface="Calibri" panose="020F0502020204030204" pitchFamily="34" charset="0"/>
              </a:rPr>
              <a:t>high quality health-care services or products to patients, and </a:t>
            </a:r>
          </a:p>
          <a:p>
            <a:pPr lvl="1"/>
            <a:r>
              <a:rPr lang="en-ZA" sz="2000" b="0" i="0" u="none" strike="noStrike" kern="1200" dirty="0">
                <a:solidFill>
                  <a:schemeClr val="tx2"/>
                </a:solidFill>
                <a:effectLst/>
                <a:latin typeface="Calibri" panose="020F0502020204030204" pitchFamily="34" charset="0"/>
                <a:cs typeface="Calibri" panose="020F0502020204030204" pitchFamily="34" charset="0"/>
              </a:rPr>
              <a:t>is  not designed to extract profit for the benefit of the practitioner or their employer to the detriment of patients’.</a:t>
            </a:r>
          </a:p>
          <a:p>
            <a:r>
              <a:rPr lang="en-ZA" sz="2000" dirty="0">
                <a:solidFill>
                  <a:schemeClr val="tx2"/>
                </a:solidFill>
                <a:latin typeface="Calibri" panose="020F0502020204030204" pitchFamily="34" charset="0"/>
                <a:cs typeface="Calibri" panose="020F0502020204030204" pitchFamily="34" charset="0"/>
              </a:rPr>
              <a:t>Under Rule 18 applications the HPCSA has granted approval for hospitals to employ certain types of professionals including</a:t>
            </a:r>
          </a:p>
          <a:p>
            <a:pPr lvl="1"/>
            <a:r>
              <a:rPr lang="en-ZA" dirty="0">
                <a:solidFill>
                  <a:schemeClr val="tx2"/>
                </a:solidFill>
              </a:rPr>
              <a:t>Medical Practitioners for outpatients, Obstetricians and Gynaecologists, Anaesthetists </a:t>
            </a:r>
            <a:endParaRPr lang="en-ZA" sz="1800" dirty="0">
              <a:solidFill>
                <a:schemeClr val="tx2"/>
              </a:solidFill>
              <a:latin typeface="Calibri" panose="020F0502020204030204" pitchFamily="34" charset="0"/>
              <a:cs typeface="Calibri" panose="020F0502020204030204" pitchFamily="34" charset="0"/>
            </a:endParaRPr>
          </a:p>
          <a:p>
            <a:pPr lvl="1"/>
            <a:r>
              <a:rPr lang="en-ZA" sz="1200" dirty="0">
                <a:solidFill>
                  <a:schemeClr val="tx2"/>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https://www.hpcsa.co.za/Content/upload/professional_practice/business_practice/PRIVATE_INSTITUTIONS_CONSIDERED_BY_COUNCIL_IN_TERMS_OF_BUSINESS_PRACTICE_POLICY_AND_ETHICAL_RULES_Feb_2023.pdf</a:t>
            </a:r>
          </a:p>
          <a:p>
            <a:pPr lvl="1"/>
            <a:r>
              <a:rPr lang="en-ZA" sz="1200" dirty="0">
                <a:solidFill>
                  <a:schemeClr val="tx2"/>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https://www.hpcsa.co.za/Uploads/professional_practice/ethics/Booklet_2_Generic_Ethical_Rules_with_anexures.pdf</a:t>
            </a:r>
            <a:endParaRPr lang="en-ZA" sz="1200" dirty="0">
              <a:solidFill>
                <a:schemeClr val="tx2"/>
              </a:solidFill>
              <a:latin typeface="Calibri" panose="020F0502020204030204" pitchFamily="34" charset="0"/>
              <a:cs typeface="Calibri" panose="020F0502020204030204" pitchFamily="34" charset="0"/>
            </a:endParaRPr>
          </a:p>
          <a:p>
            <a:pPr lvl="1"/>
            <a:endParaRPr lang="en-ZA" sz="2000" b="0" i="0" u="none" strike="noStrike" kern="1200" dirty="0">
              <a:solidFill>
                <a:schemeClr val="tx2"/>
              </a:solidFill>
              <a:effectLst/>
              <a:latin typeface="Calibri" panose="020F0502020204030204" pitchFamily="34" charset="0"/>
              <a:cs typeface="Calibri" panose="020F0502020204030204" pitchFamily="34" charset="0"/>
            </a:endParaRPr>
          </a:p>
        </p:txBody>
      </p:sp>
      <p:sp>
        <p:nvSpPr>
          <p:cNvPr id="3" name="Title 2">
            <a:extLst>
              <a:ext uri="{FF2B5EF4-FFF2-40B4-BE49-F238E27FC236}">
                <a16:creationId xmlns:a16="http://schemas.microsoft.com/office/drawing/2014/main" id="{7C5BBDE0-127D-8D84-A10F-6DD01A273264}"/>
              </a:ext>
            </a:extLst>
          </p:cNvPr>
          <p:cNvSpPr>
            <a:spLocks noGrp="1"/>
          </p:cNvSpPr>
          <p:nvPr>
            <p:ph type="title"/>
          </p:nvPr>
        </p:nvSpPr>
        <p:spPr/>
        <p:txBody>
          <a:bodyPr anchor="ctr"/>
          <a:lstStyle/>
          <a:p>
            <a:r>
              <a:rPr lang="en-ZA" sz="3200" b="1" i="0" u="none" strike="noStrike" kern="1200" dirty="0">
                <a:solidFill>
                  <a:schemeClr val="tx2"/>
                </a:solidFill>
                <a:effectLst/>
                <a:latin typeface="Calibri" panose="020F0502020204030204" pitchFamily="34" charset="0"/>
                <a:ea typeface="Trebuchet MS" panose="020B0703020202090204" pitchFamily="34" charset="0"/>
                <a:cs typeface="Calibri" panose="020F0502020204030204" pitchFamily="34" charset="0"/>
              </a:rPr>
              <a:t>Employment contracts</a:t>
            </a:r>
            <a:endParaRPr lang="en-US" sz="4000" dirty="0">
              <a:solidFill>
                <a:schemeClr val="tx2"/>
              </a:solidFill>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6D31802B-BDA6-813A-625B-4AA6A510E38B}"/>
              </a:ext>
            </a:extLst>
          </p:cNvPr>
          <p:cNvSpPr>
            <a:spLocks noGrp="1"/>
          </p:cNvSpPr>
          <p:nvPr>
            <p:ph type="sldNum" sz="quarter" idx="14"/>
          </p:nvPr>
        </p:nvSpPr>
        <p:spPr/>
        <p:txBody>
          <a:bodyPr/>
          <a:lstStyle/>
          <a:p>
            <a:fld id="{48F63A3B-78C7-47BE-AE5E-E10140E04643}" type="slidenum">
              <a:rPr lang="en-US" smtClean="0"/>
              <a:t>9</a:t>
            </a:fld>
            <a:endParaRPr lang="en-US"/>
          </a:p>
        </p:txBody>
      </p:sp>
    </p:spTree>
    <p:extLst>
      <p:ext uri="{BB962C8B-B14F-4D97-AF65-F5344CB8AC3E}">
        <p14:creationId xmlns:p14="http://schemas.microsoft.com/office/powerpoint/2010/main" val="3351864095"/>
      </p:ext>
    </p:extLst>
  </p:cSld>
  <p:clrMapOvr>
    <a:masterClrMapping/>
  </p:clrMapOvr>
</p:sld>
</file>

<file path=ppt/theme/theme1.xml><?xml version="1.0" encoding="utf-8"?>
<a:theme xmlns:a="http://schemas.openxmlformats.org/drawingml/2006/main" name="CHAI PPT Template">
  <a:themeElements>
    <a:clrScheme name="Custom 14">
      <a:dk1>
        <a:srgbClr val="333333"/>
      </a:dk1>
      <a:lt1>
        <a:srgbClr val="FFFFFF"/>
      </a:lt1>
      <a:dk2>
        <a:srgbClr val="003E78"/>
      </a:dk2>
      <a:lt2>
        <a:srgbClr val="D5E7EF"/>
      </a:lt2>
      <a:accent1>
        <a:srgbClr val="1282A2"/>
      </a:accent1>
      <a:accent2>
        <a:srgbClr val="7ABACC"/>
      </a:accent2>
      <a:accent3>
        <a:srgbClr val="7ACCA7"/>
      </a:accent3>
      <a:accent4>
        <a:srgbClr val="83CC7A"/>
      </a:accent4>
      <a:accent5>
        <a:srgbClr val="E2A918"/>
      </a:accent5>
      <a:accent6>
        <a:srgbClr val="A05059"/>
      </a:accent6>
      <a:hlink>
        <a:srgbClr val="1282A2"/>
      </a:hlink>
      <a:folHlink>
        <a:srgbClr val="0C5A70"/>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AI PPT Template" id="{CEE02A4C-5D65-194E-8053-8E0C64B1CC0A}" vid="{803535A0-5C2A-D242-9C30-DFF2DBEFF087}"/>
    </a:ext>
  </a:extLst>
</a:theme>
</file>

<file path=ppt/theme/theme2.xml><?xml version="1.0" encoding="utf-8"?>
<a:theme xmlns:a="http://schemas.openxmlformats.org/drawingml/2006/main" name="CHAI (No Logo)">
  <a:themeElements>
    <a:clrScheme name="Custom 1">
      <a:dk1>
        <a:srgbClr val="333333"/>
      </a:dk1>
      <a:lt1>
        <a:srgbClr val="FFFFFF"/>
      </a:lt1>
      <a:dk2>
        <a:srgbClr val="003E78"/>
      </a:dk2>
      <a:lt2>
        <a:srgbClr val="D5E7EF"/>
      </a:lt2>
      <a:accent1>
        <a:srgbClr val="1282A2"/>
      </a:accent1>
      <a:accent2>
        <a:srgbClr val="7ABACC"/>
      </a:accent2>
      <a:accent3>
        <a:srgbClr val="7ACCA7"/>
      </a:accent3>
      <a:accent4>
        <a:srgbClr val="83CC7A"/>
      </a:accent4>
      <a:accent5>
        <a:srgbClr val="E2A918"/>
      </a:accent5>
      <a:accent6>
        <a:srgbClr val="A05059"/>
      </a:accent6>
      <a:hlink>
        <a:srgbClr val="1282A2"/>
      </a:hlink>
      <a:folHlink>
        <a:srgbClr val="0C5A70"/>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AI 2022" id="{BDD0E83C-1736-AD45-B941-ABDC959456AD}" vid="{CFB71A46-0503-F946-AC0F-6141CA7BA6A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F16D4A610BC3E46B060287993541759" ma:contentTypeVersion="8" ma:contentTypeDescription="Create a new document." ma:contentTypeScope="" ma:versionID="5d4bc067062fa0f873353770dbb10379">
  <xsd:schema xmlns:xsd="http://www.w3.org/2001/XMLSchema" xmlns:xs="http://www.w3.org/2001/XMLSchema" xmlns:p="http://schemas.microsoft.com/office/2006/metadata/properties" xmlns:ns2="73691b68-884f-4c47-a8e7-6aba5e93a5fa" targetNamespace="http://schemas.microsoft.com/office/2006/metadata/properties" ma:root="true" ma:fieldsID="9294bc35b69b87df982441f985a219f4" ns2:_="">
    <xsd:import namespace="73691b68-884f-4c47-a8e7-6aba5e93a5f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691b68-884f-4c47-a8e7-6aba5e93a5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DFD5323-C858-49DD-A8A6-423DE8DC8CDC}"/>
</file>

<file path=customXml/itemProps2.xml><?xml version="1.0" encoding="utf-8"?>
<ds:datastoreItem xmlns:ds="http://schemas.openxmlformats.org/officeDocument/2006/customXml" ds:itemID="{52C43D8F-9472-4B11-9D39-2FD359B7EEED}"/>
</file>

<file path=customXml/itemProps3.xml><?xml version="1.0" encoding="utf-8"?>
<ds:datastoreItem xmlns:ds="http://schemas.openxmlformats.org/officeDocument/2006/customXml" ds:itemID="{57ADF261-3DD7-4CF4-A733-90BF63684C94}"/>
</file>

<file path=docProps/app.xml><?xml version="1.0" encoding="utf-8"?>
<Properties xmlns="http://schemas.openxmlformats.org/officeDocument/2006/extended-properties" xmlns:vt="http://schemas.openxmlformats.org/officeDocument/2006/docPropsVTypes">
  <Template>CHAI PPT Template</Template>
  <TotalTime>23699</TotalTime>
  <Words>1587</Words>
  <Application>Microsoft Office PowerPoint</Application>
  <PresentationFormat>Widescreen</PresentationFormat>
  <Paragraphs>106</Paragraphs>
  <Slides>12</Slides>
  <Notes>12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Calibri</vt:lpstr>
      <vt:lpstr>Trebuchet MS</vt:lpstr>
      <vt:lpstr>CHAI PPT Template</vt:lpstr>
      <vt:lpstr>CHAI (No Logo)</vt:lpstr>
      <vt:lpstr>OBSTETRIC CARE MODEL</vt:lpstr>
      <vt:lpstr>Relevant Legislative Frameworks</vt:lpstr>
      <vt:lpstr>Policy Framework</vt:lpstr>
      <vt:lpstr>Perspective from the Medical Schemes Sector</vt:lpstr>
      <vt:lpstr>Amendments to the HPCSA Ethical Rules of Conduct</vt:lpstr>
      <vt:lpstr>Amendments to the HPCSA Ethical Rules of Conduct </vt:lpstr>
      <vt:lpstr>Fees and commissions</vt:lpstr>
      <vt:lpstr>Partnerships</vt:lpstr>
      <vt:lpstr>Employment contracts</vt:lpstr>
      <vt:lpstr>PRIMARY HEALTH CARE SERVICE PACKAGE FOR SOUTH AFRICA </vt:lpstr>
      <vt:lpstr>Other regulatory issues</vt:lpstr>
      <vt:lpstr>Some Takeaways and last thoughts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Approved Post List</dc:title>
  <dc:creator>Keolebogile Selebano</dc:creator>
  <cp:lastModifiedBy>Geetesh Solanki | SAMRC</cp:lastModifiedBy>
  <cp:revision>93</cp:revision>
  <dcterms:created xsi:type="dcterms:W3CDTF">2022-03-08T09:02:25Z</dcterms:created>
  <dcterms:modified xsi:type="dcterms:W3CDTF">2024-09-03T19:56:59Z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0x0101005F16D4A610BC3E46B060287993541759</vt:lpwstr>
  </property>
</Properties>
</file>