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81" r:id="rId2"/>
    <p:sldId id="300" r:id="rId3"/>
    <p:sldId id="309" r:id="rId4"/>
    <p:sldId id="282" r:id="rId5"/>
    <p:sldId id="307" r:id="rId6"/>
    <p:sldId id="301" r:id="rId7"/>
    <p:sldId id="262" r:id="rId8"/>
    <p:sldId id="283" r:id="rId9"/>
    <p:sldId id="269" r:id="rId10"/>
    <p:sldId id="286" r:id="rId11"/>
    <p:sldId id="287" r:id="rId12"/>
    <p:sldId id="271" r:id="rId13"/>
    <p:sldId id="299" r:id="rId14"/>
    <p:sldId id="274" r:id="rId15"/>
    <p:sldId id="275" r:id="rId16"/>
    <p:sldId id="296" r:id="rId17"/>
    <p:sldId id="302" r:id="rId18"/>
    <p:sldId id="303" r:id="rId19"/>
    <p:sldId id="304" r:id="rId20"/>
    <p:sldId id="294" r:id="rId21"/>
    <p:sldId id="289" r:id="rId22"/>
    <p:sldId id="278" r:id="rId23"/>
    <p:sldId id="290" r:id="rId24"/>
    <p:sldId id="295" r:id="rId25"/>
    <p:sldId id="298" r:id="rId26"/>
    <p:sldId id="297" r:id="rId27"/>
    <p:sldId id="308" r:id="rId28"/>
    <p:sldId id="310" r:id="rId29"/>
    <p:sldId id="292" r:id="rId30"/>
    <p:sldId id="305"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BC1D22-F4A4-477A-B1F8-9705A6F847B1}" v="1" dt="2024-11-27T10:37:17.6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1057" autoAdjust="0"/>
  </p:normalViewPr>
  <p:slideViewPr>
    <p:cSldViewPr snapToGrid="0">
      <p:cViewPr varScale="1">
        <p:scale>
          <a:sx n="103" d="100"/>
          <a:sy n="103" d="100"/>
        </p:scale>
        <p:origin x="8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ya Doherty | SAMRC" userId="1ee5b567-4d7d-4684-84c5-4e2392a4bf77" providerId="ADAL" clId="{D8BC1D22-F4A4-477A-B1F8-9705A6F847B1}"/>
    <pc:docChg chg="custSel modSld">
      <pc:chgData name="Tanya Doherty | SAMRC" userId="1ee5b567-4d7d-4684-84c5-4e2392a4bf77" providerId="ADAL" clId="{D8BC1D22-F4A4-477A-B1F8-9705A6F847B1}" dt="2024-11-27T10:37:43.289" v="65" actId="27636"/>
      <pc:docMkLst>
        <pc:docMk/>
      </pc:docMkLst>
      <pc:sldChg chg="modSp mod">
        <pc:chgData name="Tanya Doherty | SAMRC" userId="1ee5b567-4d7d-4684-84c5-4e2392a4bf77" providerId="ADAL" clId="{D8BC1D22-F4A4-477A-B1F8-9705A6F847B1}" dt="2024-11-27T10:37:43.289" v="65" actId="27636"/>
        <pc:sldMkLst>
          <pc:docMk/>
          <pc:sldMk cId="280716312" sldId="298"/>
        </pc:sldMkLst>
        <pc:spChg chg="mod">
          <ac:chgData name="Tanya Doherty | SAMRC" userId="1ee5b567-4d7d-4684-84c5-4e2392a4bf77" providerId="ADAL" clId="{D8BC1D22-F4A4-477A-B1F8-9705A6F847B1}" dt="2024-11-27T10:37:43.289" v="65" actId="27636"/>
          <ac:spMkLst>
            <pc:docMk/>
            <pc:sldMk cId="280716312" sldId="298"/>
            <ac:spMk id="3" creationId="{93F7AE8C-DAA7-B3AF-CFB1-25D64EC8AD2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9C93DF-01C3-42FE-8F99-9CED0A7918F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09D7B79D-C58B-40D4-B986-D338EC918080}">
      <dgm:prSet/>
      <dgm:spPr/>
      <dgm:t>
        <a:bodyPr/>
        <a:lstStyle/>
        <a:p>
          <a:r>
            <a:rPr lang="en-GB"/>
            <a:t>Presentation of inputs shared at the dialogue</a:t>
          </a:r>
          <a:endParaRPr lang="en-US"/>
        </a:p>
      </dgm:t>
    </dgm:pt>
    <dgm:pt modelId="{D2D5823D-23E0-49E2-B7C7-E0A582996CCA}" type="parTrans" cxnId="{BBE92C35-0249-49D5-8AD5-FAFB91017344}">
      <dgm:prSet/>
      <dgm:spPr/>
      <dgm:t>
        <a:bodyPr/>
        <a:lstStyle/>
        <a:p>
          <a:endParaRPr lang="en-US"/>
        </a:p>
      </dgm:t>
    </dgm:pt>
    <dgm:pt modelId="{66B702E2-DCE7-49A4-9E76-1DC702FA57A8}" type="sibTrans" cxnId="{BBE92C35-0249-49D5-8AD5-FAFB91017344}">
      <dgm:prSet/>
      <dgm:spPr/>
      <dgm:t>
        <a:bodyPr/>
        <a:lstStyle/>
        <a:p>
          <a:endParaRPr lang="en-US"/>
        </a:p>
      </dgm:t>
    </dgm:pt>
    <dgm:pt modelId="{7083A0CC-EC2F-45F2-AA45-4F3A74D43047}">
      <dgm:prSet/>
      <dgm:spPr/>
      <dgm:t>
        <a:bodyPr/>
        <a:lstStyle/>
        <a:p>
          <a:r>
            <a:rPr lang="en-GB" dirty="0"/>
            <a:t>15 minutes for clarification questions</a:t>
          </a:r>
          <a:endParaRPr lang="en-US" dirty="0"/>
        </a:p>
      </dgm:t>
    </dgm:pt>
    <dgm:pt modelId="{3A9A79B6-89C7-499C-A216-6ABA6105BB2D}" type="parTrans" cxnId="{D18318CD-B1CD-4E03-B221-52D6268B0FD8}">
      <dgm:prSet/>
      <dgm:spPr/>
      <dgm:t>
        <a:bodyPr/>
        <a:lstStyle/>
        <a:p>
          <a:endParaRPr lang="en-US"/>
        </a:p>
      </dgm:t>
    </dgm:pt>
    <dgm:pt modelId="{54291A29-75D1-4636-9FA6-9AA57D76D15E}" type="sibTrans" cxnId="{D18318CD-B1CD-4E03-B221-52D6268B0FD8}">
      <dgm:prSet/>
      <dgm:spPr/>
      <dgm:t>
        <a:bodyPr/>
        <a:lstStyle/>
        <a:p>
          <a:endParaRPr lang="en-US"/>
        </a:p>
      </dgm:t>
    </dgm:pt>
    <dgm:pt modelId="{A402B4C2-56E7-40D2-BD9D-D7B44CF3E95A}">
      <dgm:prSet/>
      <dgm:spPr/>
      <dgm:t>
        <a:bodyPr/>
        <a:lstStyle/>
        <a:p>
          <a:r>
            <a:rPr lang="en-GB" dirty="0"/>
            <a:t>One hour to discuss way forward</a:t>
          </a:r>
          <a:endParaRPr lang="en-US" dirty="0"/>
        </a:p>
      </dgm:t>
    </dgm:pt>
    <dgm:pt modelId="{E4E4A950-A8D3-44A6-B1BC-41950B6B5466}" type="parTrans" cxnId="{26E54E5F-214C-4A87-B119-22B8505FB61B}">
      <dgm:prSet/>
      <dgm:spPr/>
      <dgm:t>
        <a:bodyPr/>
        <a:lstStyle/>
        <a:p>
          <a:endParaRPr lang="en-US"/>
        </a:p>
      </dgm:t>
    </dgm:pt>
    <dgm:pt modelId="{3E119E60-91BE-4483-88CF-5EDFFA5BE94C}" type="sibTrans" cxnId="{26E54E5F-214C-4A87-B119-22B8505FB61B}">
      <dgm:prSet/>
      <dgm:spPr/>
      <dgm:t>
        <a:bodyPr/>
        <a:lstStyle/>
        <a:p>
          <a:endParaRPr lang="en-US"/>
        </a:p>
      </dgm:t>
    </dgm:pt>
    <dgm:pt modelId="{5F8E18D4-0844-4163-87A0-D017C06F1D90}" type="pres">
      <dgm:prSet presAssocID="{899C93DF-01C3-42FE-8F99-9CED0A7918F1}" presName="vert0" presStyleCnt="0">
        <dgm:presLayoutVars>
          <dgm:dir/>
          <dgm:animOne val="branch"/>
          <dgm:animLvl val="lvl"/>
        </dgm:presLayoutVars>
      </dgm:prSet>
      <dgm:spPr/>
    </dgm:pt>
    <dgm:pt modelId="{AD910295-8D41-45E9-AA8C-DC007FC7A8FE}" type="pres">
      <dgm:prSet presAssocID="{09D7B79D-C58B-40D4-B986-D338EC918080}" presName="thickLine" presStyleLbl="alignNode1" presStyleIdx="0" presStyleCnt="3"/>
      <dgm:spPr/>
    </dgm:pt>
    <dgm:pt modelId="{5CFD4E10-03D5-4B03-B481-4101C03B296B}" type="pres">
      <dgm:prSet presAssocID="{09D7B79D-C58B-40D4-B986-D338EC918080}" presName="horz1" presStyleCnt="0"/>
      <dgm:spPr/>
    </dgm:pt>
    <dgm:pt modelId="{A865123F-503C-455E-B13E-1AB2624C252F}" type="pres">
      <dgm:prSet presAssocID="{09D7B79D-C58B-40D4-B986-D338EC918080}" presName="tx1" presStyleLbl="revTx" presStyleIdx="0" presStyleCnt="3"/>
      <dgm:spPr/>
    </dgm:pt>
    <dgm:pt modelId="{0BED09A5-9C2E-469C-992B-5D20D06E6040}" type="pres">
      <dgm:prSet presAssocID="{09D7B79D-C58B-40D4-B986-D338EC918080}" presName="vert1" presStyleCnt="0"/>
      <dgm:spPr/>
    </dgm:pt>
    <dgm:pt modelId="{9F818BA8-00DD-4596-B1D0-BCFD303A371D}" type="pres">
      <dgm:prSet presAssocID="{7083A0CC-EC2F-45F2-AA45-4F3A74D43047}" presName="thickLine" presStyleLbl="alignNode1" presStyleIdx="1" presStyleCnt="3"/>
      <dgm:spPr/>
    </dgm:pt>
    <dgm:pt modelId="{48A04CCE-E94A-4855-9DCF-CC2359542BBA}" type="pres">
      <dgm:prSet presAssocID="{7083A0CC-EC2F-45F2-AA45-4F3A74D43047}" presName="horz1" presStyleCnt="0"/>
      <dgm:spPr/>
    </dgm:pt>
    <dgm:pt modelId="{E2D2B41C-AC13-453F-A5DE-6A085D6A4099}" type="pres">
      <dgm:prSet presAssocID="{7083A0CC-EC2F-45F2-AA45-4F3A74D43047}" presName="tx1" presStyleLbl="revTx" presStyleIdx="1" presStyleCnt="3"/>
      <dgm:spPr/>
    </dgm:pt>
    <dgm:pt modelId="{3FC30E7A-9B94-49F8-812D-3010F2FA255D}" type="pres">
      <dgm:prSet presAssocID="{7083A0CC-EC2F-45F2-AA45-4F3A74D43047}" presName="vert1" presStyleCnt="0"/>
      <dgm:spPr/>
    </dgm:pt>
    <dgm:pt modelId="{984A7F19-1910-489E-809D-0770E90E3EF9}" type="pres">
      <dgm:prSet presAssocID="{A402B4C2-56E7-40D2-BD9D-D7B44CF3E95A}" presName="thickLine" presStyleLbl="alignNode1" presStyleIdx="2" presStyleCnt="3"/>
      <dgm:spPr/>
    </dgm:pt>
    <dgm:pt modelId="{5BDC58F6-3752-4D0E-B717-F6A2F71B3C24}" type="pres">
      <dgm:prSet presAssocID="{A402B4C2-56E7-40D2-BD9D-D7B44CF3E95A}" presName="horz1" presStyleCnt="0"/>
      <dgm:spPr/>
    </dgm:pt>
    <dgm:pt modelId="{8DFF118A-FA5A-4697-9512-8911B88A752C}" type="pres">
      <dgm:prSet presAssocID="{A402B4C2-56E7-40D2-BD9D-D7B44CF3E95A}" presName="tx1" presStyleLbl="revTx" presStyleIdx="2" presStyleCnt="3"/>
      <dgm:spPr/>
    </dgm:pt>
    <dgm:pt modelId="{8968253B-54DC-4F58-B868-23C87EF3E106}" type="pres">
      <dgm:prSet presAssocID="{A402B4C2-56E7-40D2-BD9D-D7B44CF3E95A}" presName="vert1" presStyleCnt="0"/>
      <dgm:spPr/>
    </dgm:pt>
  </dgm:ptLst>
  <dgm:cxnLst>
    <dgm:cxn modelId="{C095DB25-E14C-4D73-AD32-352E20ACB7C6}" type="presOf" srcId="{7083A0CC-EC2F-45F2-AA45-4F3A74D43047}" destId="{E2D2B41C-AC13-453F-A5DE-6A085D6A4099}" srcOrd="0" destOrd="0" presId="urn:microsoft.com/office/officeart/2008/layout/LinedList"/>
    <dgm:cxn modelId="{3E50A02C-6EB9-4D34-AFEB-29E2E99AEE65}" type="presOf" srcId="{A402B4C2-56E7-40D2-BD9D-D7B44CF3E95A}" destId="{8DFF118A-FA5A-4697-9512-8911B88A752C}" srcOrd="0" destOrd="0" presId="urn:microsoft.com/office/officeart/2008/layout/LinedList"/>
    <dgm:cxn modelId="{BBE92C35-0249-49D5-8AD5-FAFB91017344}" srcId="{899C93DF-01C3-42FE-8F99-9CED0A7918F1}" destId="{09D7B79D-C58B-40D4-B986-D338EC918080}" srcOrd="0" destOrd="0" parTransId="{D2D5823D-23E0-49E2-B7C7-E0A582996CCA}" sibTransId="{66B702E2-DCE7-49A4-9E76-1DC702FA57A8}"/>
    <dgm:cxn modelId="{26E54E5F-214C-4A87-B119-22B8505FB61B}" srcId="{899C93DF-01C3-42FE-8F99-9CED0A7918F1}" destId="{A402B4C2-56E7-40D2-BD9D-D7B44CF3E95A}" srcOrd="2" destOrd="0" parTransId="{E4E4A950-A8D3-44A6-B1BC-41950B6B5466}" sibTransId="{3E119E60-91BE-4483-88CF-5EDFFA5BE94C}"/>
    <dgm:cxn modelId="{3FF0C046-4693-4059-853E-3D2BE9D4F719}" type="presOf" srcId="{09D7B79D-C58B-40D4-B986-D338EC918080}" destId="{A865123F-503C-455E-B13E-1AB2624C252F}" srcOrd="0" destOrd="0" presId="urn:microsoft.com/office/officeart/2008/layout/LinedList"/>
    <dgm:cxn modelId="{F4E381A0-2748-4F8A-ADBD-467A198E32CC}" type="presOf" srcId="{899C93DF-01C3-42FE-8F99-9CED0A7918F1}" destId="{5F8E18D4-0844-4163-87A0-D017C06F1D90}" srcOrd="0" destOrd="0" presId="urn:microsoft.com/office/officeart/2008/layout/LinedList"/>
    <dgm:cxn modelId="{D18318CD-B1CD-4E03-B221-52D6268B0FD8}" srcId="{899C93DF-01C3-42FE-8F99-9CED0A7918F1}" destId="{7083A0CC-EC2F-45F2-AA45-4F3A74D43047}" srcOrd="1" destOrd="0" parTransId="{3A9A79B6-89C7-499C-A216-6ABA6105BB2D}" sibTransId="{54291A29-75D1-4636-9FA6-9AA57D76D15E}"/>
    <dgm:cxn modelId="{E868F99C-738F-4DBD-8B71-774C73A64F2C}" type="presParOf" srcId="{5F8E18D4-0844-4163-87A0-D017C06F1D90}" destId="{AD910295-8D41-45E9-AA8C-DC007FC7A8FE}" srcOrd="0" destOrd="0" presId="urn:microsoft.com/office/officeart/2008/layout/LinedList"/>
    <dgm:cxn modelId="{97AD42E8-09DB-4D7F-AC21-EF276A357586}" type="presParOf" srcId="{5F8E18D4-0844-4163-87A0-D017C06F1D90}" destId="{5CFD4E10-03D5-4B03-B481-4101C03B296B}" srcOrd="1" destOrd="0" presId="urn:microsoft.com/office/officeart/2008/layout/LinedList"/>
    <dgm:cxn modelId="{0CE68940-621E-4E8D-AC3E-0C9BE61602B7}" type="presParOf" srcId="{5CFD4E10-03D5-4B03-B481-4101C03B296B}" destId="{A865123F-503C-455E-B13E-1AB2624C252F}" srcOrd="0" destOrd="0" presId="urn:microsoft.com/office/officeart/2008/layout/LinedList"/>
    <dgm:cxn modelId="{6144172F-55D7-4D81-B8C7-A8BCF715F05B}" type="presParOf" srcId="{5CFD4E10-03D5-4B03-B481-4101C03B296B}" destId="{0BED09A5-9C2E-469C-992B-5D20D06E6040}" srcOrd="1" destOrd="0" presId="urn:microsoft.com/office/officeart/2008/layout/LinedList"/>
    <dgm:cxn modelId="{38A3AD63-7A9E-49BD-B218-DD2D08E03C9B}" type="presParOf" srcId="{5F8E18D4-0844-4163-87A0-D017C06F1D90}" destId="{9F818BA8-00DD-4596-B1D0-BCFD303A371D}" srcOrd="2" destOrd="0" presId="urn:microsoft.com/office/officeart/2008/layout/LinedList"/>
    <dgm:cxn modelId="{A9D746B7-68A2-43F2-B1AD-5838EC00CB58}" type="presParOf" srcId="{5F8E18D4-0844-4163-87A0-D017C06F1D90}" destId="{48A04CCE-E94A-4855-9DCF-CC2359542BBA}" srcOrd="3" destOrd="0" presId="urn:microsoft.com/office/officeart/2008/layout/LinedList"/>
    <dgm:cxn modelId="{CC92BD99-7A20-4408-A201-A4CCB70C7A86}" type="presParOf" srcId="{48A04CCE-E94A-4855-9DCF-CC2359542BBA}" destId="{E2D2B41C-AC13-453F-A5DE-6A085D6A4099}" srcOrd="0" destOrd="0" presId="urn:microsoft.com/office/officeart/2008/layout/LinedList"/>
    <dgm:cxn modelId="{6CA9BECB-8704-4030-ABFA-5DE35896B4D2}" type="presParOf" srcId="{48A04CCE-E94A-4855-9DCF-CC2359542BBA}" destId="{3FC30E7A-9B94-49F8-812D-3010F2FA255D}" srcOrd="1" destOrd="0" presId="urn:microsoft.com/office/officeart/2008/layout/LinedList"/>
    <dgm:cxn modelId="{171C47FD-085D-4FB3-94CC-3C9F9230CB43}" type="presParOf" srcId="{5F8E18D4-0844-4163-87A0-D017C06F1D90}" destId="{984A7F19-1910-489E-809D-0770E90E3EF9}" srcOrd="4" destOrd="0" presId="urn:microsoft.com/office/officeart/2008/layout/LinedList"/>
    <dgm:cxn modelId="{EBA26BFE-F20A-462F-BFB5-DE755419FFAB}" type="presParOf" srcId="{5F8E18D4-0844-4163-87A0-D017C06F1D90}" destId="{5BDC58F6-3752-4D0E-B717-F6A2F71B3C24}" srcOrd="5" destOrd="0" presId="urn:microsoft.com/office/officeart/2008/layout/LinedList"/>
    <dgm:cxn modelId="{271E44FB-34A4-4D03-B9BF-98F3E402916A}" type="presParOf" srcId="{5BDC58F6-3752-4D0E-B717-F6A2F71B3C24}" destId="{8DFF118A-FA5A-4697-9512-8911B88A752C}" srcOrd="0" destOrd="0" presId="urn:microsoft.com/office/officeart/2008/layout/LinedList"/>
    <dgm:cxn modelId="{EE22CC0D-701F-4301-A299-7997A6FE32A7}" type="presParOf" srcId="{5BDC58F6-3752-4D0E-B717-F6A2F71B3C24}" destId="{8968253B-54DC-4F58-B868-23C87EF3E10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9C93DF-01C3-42FE-8F99-9CED0A7918F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09D7B79D-C58B-40D4-B986-D338EC918080}">
      <dgm:prSet/>
      <dgm:spPr/>
      <dgm:t>
        <a:bodyPr/>
        <a:lstStyle/>
        <a:p>
          <a:r>
            <a:rPr lang="en-GB" dirty="0">
              <a:solidFill>
                <a:schemeClr val="accent6"/>
              </a:solidFill>
            </a:rPr>
            <a:t>Presentation of inputs shared at the dialogue</a:t>
          </a:r>
          <a:endParaRPr lang="en-US" dirty="0">
            <a:solidFill>
              <a:schemeClr val="accent6"/>
            </a:solidFill>
          </a:endParaRPr>
        </a:p>
      </dgm:t>
    </dgm:pt>
    <dgm:pt modelId="{D2D5823D-23E0-49E2-B7C7-E0A582996CCA}" type="parTrans" cxnId="{BBE92C35-0249-49D5-8AD5-FAFB91017344}">
      <dgm:prSet/>
      <dgm:spPr/>
      <dgm:t>
        <a:bodyPr/>
        <a:lstStyle/>
        <a:p>
          <a:endParaRPr lang="en-US"/>
        </a:p>
      </dgm:t>
    </dgm:pt>
    <dgm:pt modelId="{66B702E2-DCE7-49A4-9E76-1DC702FA57A8}" type="sibTrans" cxnId="{BBE92C35-0249-49D5-8AD5-FAFB91017344}">
      <dgm:prSet/>
      <dgm:spPr/>
      <dgm:t>
        <a:bodyPr/>
        <a:lstStyle/>
        <a:p>
          <a:endParaRPr lang="en-US"/>
        </a:p>
      </dgm:t>
    </dgm:pt>
    <dgm:pt modelId="{7083A0CC-EC2F-45F2-AA45-4F3A74D43047}">
      <dgm:prSet/>
      <dgm:spPr/>
      <dgm:t>
        <a:bodyPr/>
        <a:lstStyle/>
        <a:p>
          <a:r>
            <a:rPr lang="en-GB" dirty="0">
              <a:solidFill>
                <a:schemeClr val="bg1">
                  <a:lumMod val="75000"/>
                </a:schemeClr>
              </a:solidFill>
            </a:rPr>
            <a:t>15 minutes for clarification questions</a:t>
          </a:r>
          <a:endParaRPr lang="en-US" dirty="0">
            <a:solidFill>
              <a:schemeClr val="bg1">
                <a:lumMod val="75000"/>
              </a:schemeClr>
            </a:solidFill>
          </a:endParaRPr>
        </a:p>
      </dgm:t>
    </dgm:pt>
    <dgm:pt modelId="{3A9A79B6-89C7-499C-A216-6ABA6105BB2D}" type="parTrans" cxnId="{D18318CD-B1CD-4E03-B221-52D6268B0FD8}">
      <dgm:prSet/>
      <dgm:spPr/>
      <dgm:t>
        <a:bodyPr/>
        <a:lstStyle/>
        <a:p>
          <a:endParaRPr lang="en-US"/>
        </a:p>
      </dgm:t>
    </dgm:pt>
    <dgm:pt modelId="{54291A29-75D1-4636-9FA6-9AA57D76D15E}" type="sibTrans" cxnId="{D18318CD-B1CD-4E03-B221-52D6268B0FD8}">
      <dgm:prSet/>
      <dgm:spPr/>
      <dgm:t>
        <a:bodyPr/>
        <a:lstStyle/>
        <a:p>
          <a:endParaRPr lang="en-US"/>
        </a:p>
      </dgm:t>
    </dgm:pt>
    <dgm:pt modelId="{A402B4C2-56E7-40D2-BD9D-D7B44CF3E95A}">
      <dgm:prSet/>
      <dgm:spPr/>
      <dgm:t>
        <a:bodyPr/>
        <a:lstStyle/>
        <a:p>
          <a:r>
            <a:rPr lang="en-GB" dirty="0">
              <a:solidFill>
                <a:schemeClr val="bg1">
                  <a:lumMod val="75000"/>
                </a:schemeClr>
              </a:solidFill>
            </a:rPr>
            <a:t>One hour to discuss way forward</a:t>
          </a:r>
          <a:endParaRPr lang="en-US" dirty="0">
            <a:solidFill>
              <a:schemeClr val="bg1">
                <a:lumMod val="75000"/>
              </a:schemeClr>
            </a:solidFill>
          </a:endParaRPr>
        </a:p>
      </dgm:t>
    </dgm:pt>
    <dgm:pt modelId="{E4E4A950-A8D3-44A6-B1BC-41950B6B5466}" type="parTrans" cxnId="{26E54E5F-214C-4A87-B119-22B8505FB61B}">
      <dgm:prSet/>
      <dgm:spPr/>
      <dgm:t>
        <a:bodyPr/>
        <a:lstStyle/>
        <a:p>
          <a:endParaRPr lang="en-US"/>
        </a:p>
      </dgm:t>
    </dgm:pt>
    <dgm:pt modelId="{3E119E60-91BE-4483-88CF-5EDFFA5BE94C}" type="sibTrans" cxnId="{26E54E5F-214C-4A87-B119-22B8505FB61B}">
      <dgm:prSet/>
      <dgm:spPr/>
      <dgm:t>
        <a:bodyPr/>
        <a:lstStyle/>
        <a:p>
          <a:endParaRPr lang="en-US"/>
        </a:p>
      </dgm:t>
    </dgm:pt>
    <dgm:pt modelId="{5F8E18D4-0844-4163-87A0-D017C06F1D90}" type="pres">
      <dgm:prSet presAssocID="{899C93DF-01C3-42FE-8F99-9CED0A7918F1}" presName="vert0" presStyleCnt="0">
        <dgm:presLayoutVars>
          <dgm:dir/>
          <dgm:animOne val="branch"/>
          <dgm:animLvl val="lvl"/>
        </dgm:presLayoutVars>
      </dgm:prSet>
      <dgm:spPr/>
    </dgm:pt>
    <dgm:pt modelId="{AD910295-8D41-45E9-AA8C-DC007FC7A8FE}" type="pres">
      <dgm:prSet presAssocID="{09D7B79D-C58B-40D4-B986-D338EC918080}" presName="thickLine" presStyleLbl="alignNode1" presStyleIdx="0" presStyleCnt="3"/>
      <dgm:spPr/>
    </dgm:pt>
    <dgm:pt modelId="{5CFD4E10-03D5-4B03-B481-4101C03B296B}" type="pres">
      <dgm:prSet presAssocID="{09D7B79D-C58B-40D4-B986-D338EC918080}" presName="horz1" presStyleCnt="0"/>
      <dgm:spPr/>
    </dgm:pt>
    <dgm:pt modelId="{A865123F-503C-455E-B13E-1AB2624C252F}" type="pres">
      <dgm:prSet presAssocID="{09D7B79D-C58B-40D4-B986-D338EC918080}" presName="tx1" presStyleLbl="revTx" presStyleIdx="0" presStyleCnt="3"/>
      <dgm:spPr/>
    </dgm:pt>
    <dgm:pt modelId="{0BED09A5-9C2E-469C-992B-5D20D06E6040}" type="pres">
      <dgm:prSet presAssocID="{09D7B79D-C58B-40D4-B986-D338EC918080}" presName="vert1" presStyleCnt="0"/>
      <dgm:spPr/>
    </dgm:pt>
    <dgm:pt modelId="{9F818BA8-00DD-4596-B1D0-BCFD303A371D}" type="pres">
      <dgm:prSet presAssocID="{7083A0CC-EC2F-45F2-AA45-4F3A74D43047}" presName="thickLine" presStyleLbl="alignNode1" presStyleIdx="1" presStyleCnt="3"/>
      <dgm:spPr/>
    </dgm:pt>
    <dgm:pt modelId="{48A04CCE-E94A-4855-9DCF-CC2359542BBA}" type="pres">
      <dgm:prSet presAssocID="{7083A0CC-EC2F-45F2-AA45-4F3A74D43047}" presName="horz1" presStyleCnt="0"/>
      <dgm:spPr/>
    </dgm:pt>
    <dgm:pt modelId="{E2D2B41C-AC13-453F-A5DE-6A085D6A4099}" type="pres">
      <dgm:prSet presAssocID="{7083A0CC-EC2F-45F2-AA45-4F3A74D43047}" presName="tx1" presStyleLbl="revTx" presStyleIdx="1" presStyleCnt="3"/>
      <dgm:spPr/>
    </dgm:pt>
    <dgm:pt modelId="{3FC30E7A-9B94-49F8-812D-3010F2FA255D}" type="pres">
      <dgm:prSet presAssocID="{7083A0CC-EC2F-45F2-AA45-4F3A74D43047}" presName="vert1" presStyleCnt="0"/>
      <dgm:spPr/>
    </dgm:pt>
    <dgm:pt modelId="{984A7F19-1910-489E-809D-0770E90E3EF9}" type="pres">
      <dgm:prSet presAssocID="{A402B4C2-56E7-40D2-BD9D-D7B44CF3E95A}" presName="thickLine" presStyleLbl="alignNode1" presStyleIdx="2" presStyleCnt="3"/>
      <dgm:spPr/>
    </dgm:pt>
    <dgm:pt modelId="{5BDC58F6-3752-4D0E-B717-F6A2F71B3C24}" type="pres">
      <dgm:prSet presAssocID="{A402B4C2-56E7-40D2-BD9D-D7B44CF3E95A}" presName="horz1" presStyleCnt="0"/>
      <dgm:spPr/>
    </dgm:pt>
    <dgm:pt modelId="{8DFF118A-FA5A-4697-9512-8911B88A752C}" type="pres">
      <dgm:prSet presAssocID="{A402B4C2-56E7-40D2-BD9D-D7B44CF3E95A}" presName="tx1" presStyleLbl="revTx" presStyleIdx="2" presStyleCnt="3"/>
      <dgm:spPr/>
    </dgm:pt>
    <dgm:pt modelId="{8968253B-54DC-4F58-B868-23C87EF3E106}" type="pres">
      <dgm:prSet presAssocID="{A402B4C2-56E7-40D2-BD9D-D7B44CF3E95A}" presName="vert1" presStyleCnt="0"/>
      <dgm:spPr/>
    </dgm:pt>
  </dgm:ptLst>
  <dgm:cxnLst>
    <dgm:cxn modelId="{C095DB25-E14C-4D73-AD32-352E20ACB7C6}" type="presOf" srcId="{7083A0CC-EC2F-45F2-AA45-4F3A74D43047}" destId="{E2D2B41C-AC13-453F-A5DE-6A085D6A4099}" srcOrd="0" destOrd="0" presId="urn:microsoft.com/office/officeart/2008/layout/LinedList"/>
    <dgm:cxn modelId="{3E50A02C-6EB9-4D34-AFEB-29E2E99AEE65}" type="presOf" srcId="{A402B4C2-56E7-40D2-BD9D-D7B44CF3E95A}" destId="{8DFF118A-FA5A-4697-9512-8911B88A752C}" srcOrd="0" destOrd="0" presId="urn:microsoft.com/office/officeart/2008/layout/LinedList"/>
    <dgm:cxn modelId="{BBE92C35-0249-49D5-8AD5-FAFB91017344}" srcId="{899C93DF-01C3-42FE-8F99-9CED0A7918F1}" destId="{09D7B79D-C58B-40D4-B986-D338EC918080}" srcOrd="0" destOrd="0" parTransId="{D2D5823D-23E0-49E2-B7C7-E0A582996CCA}" sibTransId="{66B702E2-DCE7-49A4-9E76-1DC702FA57A8}"/>
    <dgm:cxn modelId="{26E54E5F-214C-4A87-B119-22B8505FB61B}" srcId="{899C93DF-01C3-42FE-8F99-9CED0A7918F1}" destId="{A402B4C2-56E7-40D2-BD9D-D7B44CF3E95A}" srcOrd="2" destOrd="0" parTransId="{E4E4A950-A8D3-44A6-B1BC-41950B6B5466}" sibTransId="{3E119E60-91BE-4483-88CF-5EDFFA5BE94C}"/>
    <dgm:cxn modelId="{3FF0C046-4693-4059-853E-3D2BE9D4F719}" type="presOf" srcId="{09D7B79D-C58B-40D4-B986-D338EC918080}" destId="{A865123F-503C-455E-B13E-1AB2624C252F}" srcOrd="0" destOrd="0" presId="urn:microsoft.com/office/officeart/2008/layout/LinedList"/>
    <dgm:cxn modelId="{F4E381A0-2748-4F8A-ADBD-467A198E32CC}" type="presOf" srcId="{899C93DF-01C3-42FE-8F99-9CED0A7918F1}" destId="{5F8E18D4-0844-4163-87A0-D017C06F1D90}" srcOrd="0" destOrd="0" presId="urn:microsoft.com/office/officeart/2008/layout/LinedList"/>
    <dgm:cxn modelId="{D18318CD-B1CD-4E03-B221-52D6268B0FD8}" srcId="{899C93DF-01C3-42FE-8F99-9CED0A7918F1}" destId="{7083A0CC-EC2F-45F2-AA45-4F3A74D43047}" srcOrd="1" destOrd="0" parTransId="{3A9A79B6-89C7-499C-A216-6ABA6105BB2D}" sibTransId="{54291A29-75D1-4636-9FA6-9AA57D76D15E}"/>
    <dgm:cxn modelId="{E868F99C-738F-4DBD-8B71-774C73A64F2C}" type="presParOf" srcId="{5F8E18D4-0844-4163-87A0-D017C06F1D90}" destId="{AD910295-8D41-45E9-AA8C-DC007FC7A8FE}" srcOrd="0" destOrd="0" presId="urn:microsoft.com/office/officeart/2008/layout/LinedList"/>
    <dgm:cxn modelId="{97AD42E8-09DB-4D7F-AC21-EF276A357586}" type="presParOf" srcId="{5F8E18D4-0844-4163-87A0-D017C06F1D90}" destId="{5CFD4E10-03D5-4B03-B481-4101C03B296B}" srcOrd="1" destOrd="0" presId="urn:microsoft.com/office/officeart/2008/layout/LinedList"/>
    <dgm:cxn modelId="{0CE68940-621E-4E8D-AC3E-0C9BE61602B7}" type="presParOf" srcId="{5CFD4E10-03D5-4B03-B481-4101C03B296B}" destId="{A865123F-503C-455E-B13E-1AB2624C252F}" srcOrd="0" destOrd="0" presId="urn:microsoft.com/office/officeart/2008/layout/LinedList"/>
    <dgm:cxn modelId="{6144172F-55D7-4D81-B8C7-A8BCF715F05B}" type="presParOf" srcId="{5CFD4E10-03D5-4B03-B481-4101C03B296B}" destId="{0BED09A5-9C2E-469C-992B-5D20D06E6040}" srcOrd="1" destOrd="0" presId="urn:microsoft.com/office/officeart/2008/layout/LinedList"/>
    <dgm:cxn modelId="{38A3AD63-7A9E-49BD-B218-DD2D08E03C9B}" type="presParOf" srcId="{5F8E18D4-0844-4163-87A0-D017C06F1D90}" destId="{9F818BA8-00DD-4596-B1D0-BCFD303A371D}" srcOrd="2" destOrd="0" presId="urn:microsoft.com/office/officeart/2008/layout/LinedList"/>
    <dgm:cxn modelId="{A9D746B7-68A2-43F2-B1AD-5838EC00CB58}" type="presParOf" srcId="{5F8E18D4-0844-4163-87A0-D017C06F1D90}" destId="{48A04CCE-E94A-4855-9DCF-CC2359542BBA}" srcOrd="3" destOrd="0" presId="urn:microsoft.com/office/officeart/2008/layout/LinedList"/>
    <dgm:cxn modelId="{CC92BD99-7A20-4408-A201-A4CCB70C7A86}" type="presParOf" srcId="{48A04CCE-E94A-4855-9DCF-CC2359542BBA}" destId="{E2D2B41C-AC13-453F-A5DE-6A085D6A4099}" srcOrd="0" destOrd="0" presId="urn:microsoft.com/office/officeart/2008/layout/LinedList"/>
    <dgm:cxn modelId="{6CA9BECB-8704-4030-ABFA-5DE35896B4D2}" type="presParOf" srcId="{48A04CCE-E94A-4855-9DCF-CC2359542BBA}" destId="{3FC30E7A-9B94-49F8-812D-3010F2FA255D}" srcOrd="1" destOrd="0" presId="urn:microsoft.com/office/officeart/2008/layout/LinedList"/>
    <dgm:cxn modelId="{171C47FD-085D-4FB3-94CC-3C9F9230CB43}" type="presParOf" srcId="{5F8E18D4-0844-4163-87A0-D017C06F1D90}" destId="{984A7F19-1910-489E-809D-0770E90E3EF9}" srcOrd="4" destOrd="0" presId="urn:microsoft.com/office/officeart/2008/layout/LinedList"/>
    <dgm:cxn modelId="{EBA26BFE-F20A-462F-BFB5-DE755419FFAB}" type="presParOf" srcId="{5F8E18D4-0844-4163-87A0-D017C06F1D90}" destId="{5BDC58F6-3752-4D0E-B717-F6A2F71B3C24}" srcOrd="5" destOrd="0" presId="urn:microsoft.com/office/officeart/2008/layout/LinedList"/>
    <dgm:cxn modelId="{271E44FB-34A4-4D03-B9BF-98F3E402916A}" type="presParOf" srcId="{5BDC58F6-3752-4D0E-B717-F6A2F71B3C24}" destId="{8DFF118A-FA5A-4697-9512-8911B88A752C}" srcOrd="0" destOrd="0" presId="urn:microsoft.com/office/officeart/2008/layout/LinedList"/>
    <dgm:cxn modelId="{EE22CC0D-701F-4301-A299-7997A6FE32A7}" type="presParOf" srcId="{5BDC58F6-3752-4D0E-B717-F6A2F71B3C24}" destId="{8968253B-54DC-4F58-B868-23C87EF3E10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9C93DF-01C3-42FE-8F99-9CED0A7918F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09D7B79D-C58B-40D4-B986-D338EC918080}">
      <dgm:prSet/>
      <dgm:spPr/>
      <dgm:t>
        <a:bodyPr/>
        <a:lstStyle/>
        <a:p>
          <a:r>
            <a:rPr lang="en-GB" dirty="0">
              <a:solidFill>
                <a:schemeClr val="bg1">
                  <a:lumMod val="75000"/>
                </a:schemeClr>
              </a:solidFill>
            </a:rPr>
            <a:t>Presentation of inputs shared at the dialogue</a:t>
          </a:r>
          <a:endParaRPr lang="en-US" dirty="0">
            <a:solidFill>
              <a:schemeClr val="bg1">
                <a:lumMod val="75000"/>
              </a:schemeClr>
            </a:solidFill>
          </a:endParaRPr>
        </a:p>
      </dgm:t>
    </dgm:pt>
    <dgm:pt modelId="{D2D5823D-23E0-49E2-B7C7-E0A582996CCA}" type="parTrans" cxnId="{BBE92C35-0249-49D5-8AD5-FAFB91017344}">
      <dgm:prSet/>
      <dgm:spPr/>
      <dgm:t>
        <a:bodyPr/>
        <a:lstStyle/>
        <a:p>
          <a:endParaRPr lang="en-US"/>
        </a:p>
      </dgm:t>
    </dgm:pt>
    <dgm:pt modelId="{66B702E2-DCE7-49A4-9E76-1DC702FA57A8}" type="sibTrans" cxnId="{BBE92C35-0249-49D5-8AD5-FAFB91017344}">
      <dgm:prSet/>
      <dgm:spPr/>
      <dgm:t>
        <a:bodyPr/>
        <a:lstStyle/>
        <a:p>
          <a:endParaRPr lang="en-US"/>
        </a:p>
      </dgm:t>
    </dgm:pt>
    <dgm:pt modelId="{7083A0CC-EC2F-45F2-AA45-4F3A74D43047}">
      <dgm:prSet/>
      <dgm:spPr/>
      <dgm:t>
        <a:bodyPr/>
        <a:lstStyle/>
        <a:p>
          <a:r>
            <a:rPr lang="en-GB" dirty="0">
              <a:solidFill>
                <a:schemeClr val="accent6"/>
              </a:solidFill>
            </a:rPr>
            <a:t>Clarification questions</a:t>
          </a:r>
          <a:endParaRPr lang="en-US" dirty="0">
            <a:solidFill>
              <a:schemeClr val="accent6"/>
            </a:solidFill>
          </a:endParaRPr>
        </a:p>
      </dgm:t>
    </dgm:pt>
    <dgm:pt modelId="{3A9A79B6-89C7-499C-A216-6ABA6105BB2D}" type="parTrans" cxnId="{D18318CD-B1CD-4E03-B221-52D6268B0FD8}">
      <dgm:prSet/>
      <dgm:spPr/>
      <dgm:t>
        <a:bodyPr/>
        <a:lstStyle/>
        <a:p>
          <a:endParaRPr lang="en-US"/>
        </a:p>
      </dgm:t>
    </dgm:pt>
    <dgm:pt modelId="{54291A29-75D1-4636-9FA6-9AA57D76D15E}" type="sibTrans" cxnId="{D18318CD-B1CD-4E03-B221-52D6268B0FD8}">
      <dgm:prSet/>
      <dgm:spPr/>
      <dgm:t>
        <a:bodyPr/>
        <a:lstStyle/>
        <a:p>
          <a:endParaRPr lang="en-US"/>
        </a:p>
      </dgm:t>
    </dgm:pt>
    <dgm:pt modelId="{A402B4C2-56E7-40D2-BD9D-D7B44CF3E95A}">
      <dgm:prSet/>
      <dgm:spPr/>
      <dgm:t>
        <a:bodyPr/>
        <a:lstStyle/>
        <a:p>
          <a:r>
            <a:rPr lang="en-GB" dirty="0">
              <a:solidFill>
                <a:schemeClr val="bg1">
                  <a:lumMod val="75000"/>
                </a:schemeClr>
              </a:solidFill>
            </a:rPr>
            <a:t>Way forward</a:t>
          </a:r>
          <a:endParaRPr lang="en-US" dirty="0">
            <a:solidFill>
              <a:schemeClr val="bg1">
                <a:lumMod val="75000"/>
              </a:schemeClr>
            </a:solidFill>
          </a:endParaRPr>
        </a:p>
      </dgm:t>
    </dgm:pt>
    <dgm:pt modelId="{E4E4A950-A8D3-44A6-B1BC-41950B6B5466}" type="parTrans" cxnId="{26E54E5F-214C-4A87-B119-22B8505FB61B}">
      <dgm:prSet/>
      <dgm:spPr/>
      <dgm:t>
        <a:bodyPr/>
        <a:lstStyle/>
        <a:p>
          <a:endParaRPr lang="en-US"/>
        </a:p>
      </dgm:t>
    </dgm:pt>
    <dgm:pt modelId="{3E119E60-91BE-4483-88CF-5EDFFA5BE94C}" type="sibTrans" cxnId="{26E54E5F-214C-4A87-B119-22B8505FB61B}">
      <dgm:prSet/>
      <dgm:spPr/>
      <dgm:t>
        <a:bodyPr/>
        <a:lstStyle/>
        <a:p>
          <a:endParaRPr lang="en-US"/>
        </a:p>
      </dgm:t>
    </dgm:pt>
    <dgm:pt modelId="{5F8E18D4-0844-4163-87A0-D017C06F1D90}" type="pres">
      <dgm:prSet presAssocID="{899C93DF-01C3-42FE-8F99-9CED0A7918F1}" presName="vert0" presStyleCnt="0">
        <dgm:presLayoutVars>
          <dgm:dir/>
          <dgm:animOne val="branch"/>
          <dgm:animLvl val="lvl"/>
        </dgm:presLayoutVars>
      </dgm:prSet>
      <dgm:spPr/>
    </dgm:pt>
    <dgm:pt modelId="{AD910295-8D41-45E9-AA8C-DC007FC7A8FE}" type="pres">
      <dgm:prSet presAssocID="{09D7B79D-C58B-40D4-B986-D338EC918080}" presName="thickLine" presStyleLbl="alignNode1" presStyleIdx="0" presStyleCnt="3"/>
      <dgm:spPr/>
    </dgm:pt>
    <dgm:pt modelId="{5CFD4E10-03D5-4B03-B481-4101C03B296B}" type="pres">
      <dgm:prSet presAssocID="{09D7B79D-C58B-40D4-B986-D338EC918080}" presName="horz1" presStyleCnt="0"/>
      <dgm:spPr/>
    </dgm:pt>
    <dgm:pt modelId="{A865123F-503C-455E-B13E-1AB2624C252F}" type="pres">
      <dgm:prSet presAssocID="{09D7B79D-C58B-40D4-B986-D338EC918080}" presName="tx1" presStyleLbl="revTx" presStyleIdx="0" presStyleCnt="3"/>
      <dgm:spPr/>
    </dgm:pt>
    <dgm:pt modelId="{0BED09A5-9C2E-469C-992B-5D20D06E6040}" type="pres">
      <dgm:prSet presAssocID="{09D7B79D-C58B-40D4-B986-D338EC918080}" presName="vert1" presStyleCnt="0"/>
      <dgm:spPr/>
    </dgm:pt>
    <dgm:pt modelId="{9F818BA8-00DD-4596-B1D0-BCFD303A371D}" type="pres">
      <dgm:prSet presAssocID="{7083A0CC-EC2F-45F2-AA45-4F3A74D43047}" presName="thickLine" presStyleLbl="alignNode1" presStyleIdx="1" presStyleCnt="3"/>
      <dgm:spPr/>
    </dgm:pt>
    <dgm:pt modelId="{48A04CCE-E94A-4855-9DCF-CC2359542BBA}" type="pres">
      <dgm:prSet presAssocID="{7083A0CC-EC2F-45F2-AA45-4F3A74D43047}" presName="horz1" presStyleCnt="0"/>
      <dgm:spPr/>
    </dgm:pt>
    <dgm:pt modelId="{E2D2B41C-AC13-453F-A5DE-6A085D6A4099}" type="pres">
      <dgm:prSet presAssocID="{7083A0CC-EC2F-45F2-AA45-4F3A74D43047}" presName="tx1" presStyleLbl="revTx" presStyleIdx="1" presStyleCnt="3"/>
      <dgm:spPr/>
    </dgm:pt>
    <dgm:pt modelId="{3FC30E7A-9B94-49F8-812D-3010F2FA255D}" type="pres">
      <dgm:prSet presAssocID="{7083A0CC-EC2F-45F2-AA45-4F3A74D43047}" presName="vert1" presStyleCnt="0"/>
      <dgm:spPr/>
    </dgm:pt>
    <dgm:pt modelId="{984A7F19-1910-489E-809D-0770E90E3EF9}" type="pres">
      <dgm:prSet presAssocID="{A402B4C2-56E7-40D2-BD9D-D7B44CF3E95A}" presName="thickLine" presStyleLbl="alignNode1" presStyleIdx="2" presStyleCnt="3"/>
      <dgm:spPr/>
    </dgm:pt>
    <dgm:pt modelId="{5BDC58F6-3752-4D0E-B717-F6A2F71B3C24}" type="pres">
      <dgm:prSet presAssocID="{A402B4C2-56E7-40D2-BD9D-D7B44CF3E95A}" presName="horz1" presStyleCnt="0"/>
      <dgm:spPr/>
    </dgm:pt>
    <dgm:pt modelId="{8DFF118A-FA5A-4697-9512-8911B88A752C}" type="pres">
      <dgm:prSet presAssocID="{A402B4C2-56E7-40D2-BD9D-D7B44CF3E95A}" presName="tx1" presStyleLbl="revTx" presStyleIdx="2" presStyleCnt="3"/>
      <dgm:spPr/>
    </dgm:pt>
    <dgm:pt modelId="{8968253B-54DC-4F58-B868-23C87EF3E106}" type="pres">
      <dgm:prSet presAssocID="{A402B4C2-56E7-40D2-BD9D-D7B44CF3E95A}" presName="vert1" presStyleCnt="0"/>
      <dgm:spPr/>
    </dgm:pt>
  </dgm:ptLst>
  <dgm:cxnLst>
    <dgm:cxn modelId="{C095DB25-E14C-4D73-AD32-352E20ACB7C6}" type="presOf" srcId="{7083A0CC-EC2F-45F2-AA45-4F3A74D43047}" destId="{E2D2B41C-AC13-453F-A5DE-6A085D6A4099}" srcOrd="0" destOrd="0" presId="urn:microsoft.com/office/officeart/2008/layout/LinedList"/>
    <dgm:cxn modelId="{3E50A02C-6EB9-4D34-AFEB-29E2E99AEE65}" type="presOf" srcId="{A402B4C2-56E7-40D2-BD9D-D7B44CF3E95A}" destId="{8DFF118A-FA5A-4697-9512-8911B88A752C}" srcOrd="0" destOrd="0" presId="urn:microsoft.com/office/officeart/2008/layout/LinedList"/>
    <dgm:cxn modelId="{BBE92C35-0249-49D5-8AD5-FAFB91017344}" srcId="{899C93DF-01C3-42FE-8F99-9CED0A7918F1}" destId="{09D7B79D-C58B-40D4-B986-D338EC918080}" srcOrd="0" destOrd="0" parTransId="{D2D5823D-23E0-49E2-B7C7-E0A582996CCA}" sibTransId="{66B702E2-DCE7-49A4-9E76-1DC702FA57A8}"/>
    <dgm:cxn modelId="{26E54E5F-214C-4A87-B119-22B8505FB61B}" srcId="{899C93DF-01C3-42FE-8F99-9CED0A7918F1}" destId="{A402B4C2-56E7-40D2-BD9D-D7B44CF3E95A}" srcOrd="2" destOrd="0" parTransId="{E4E4A950-A8D3-44A6-B1BC-41950B6B5466}" sibTransId="{3E119E60-91BE-4483-88CF-5EDFFA5BE94C}"/>
    <dgm:cxn modelId="{3FF0C046-4693-4059-853E-3D2BE9D4F719}" type="presOf" srcId="{09D7B79D-C58B-40D4-B986-D338EC918080}" destId="{A865123F-503C-455E-B13E-1AB2624C252F}" srcOrd="0" destOrd="0" presId="urn:microsoft.com/office/officeart/2008/layout/LinedList"/>
    <dgm:cxn modelId="{F4E381A0-2748-4F8A-ADBD-467A198E32CC}" type="presOf" srcId="{899C93DF-01C3-42FE-8F99-9CED0A7918F1}" destId="{5F8E18D4-0844-4163-87A0-D017C06F1D90}" srcOrd="0" destOrd="0" presId="urn:microsoft.com/office/officeart/2008/layout/LinedList"/>
    <dgm:cxn modelId="{D18318CD-B1CD-4E03-B221-52D6268B0FD8}" srcId="{899C93DF-01C3-42FE-8F99-9CED0A7918F1}" destId="{7083A0CC-EC2F-45F2-AA45-4F3A74D43047}" srcOrd="1" destOrd="0" parTransId="{3A9A79B6-89C7-499C-A216-6ABA6105BB2D}" sibTransId="{54291A29-75D1-4636-9FA6-9AA57D76D15E}"/>
    <dgm:cxn modelId="{E868F99C-738F-4DBD-8B71-774C73A64F2C}" type="presParOf" srcId="{5F8E18D4-0844-4163-87A0-D017C06F1D90}" destId="{AD910295-8D41-45E9-AA8C-DC007FC7A8FE}" srcOrd="0" destOrd="0" presId="urn:microsoft.com/office/officeart/2008/layout/LinedList"/>
    <dgm:cxn modelId="{97AD42E8-09DB-4D7F-AC21-EF276A357586}" type="presParOf" srcId="{5F8E18D4-0844-4163-87A0-D017C06F1D90}" destId="{5CFD4E10-03D5-4B03-B481-4101C03B296B}" srcOrd="1" destOrd="0" presId="urn:microsoft.com/office/officeart/2008/layout/LinedList"/>
    <dgm:cxn modelId="{0CE68940-621E-4E8D-AC3E-0C9BE61602B7}" type="presParOf" srcId="{5CFD4E10-03D5-4B03-B481-4101C03B296B}" destId="{A865123F-503C-455E-B13E-1AB2624C252F}" srcOrd="0" destOrd="0" presId="urn:microsoft.com/office/officeart/2008/layout/LinedList"/>
    <dgm:cxn modelId="{6144172F-55D7-4D81-B8C7-A8BCF715F05B}" type="presParOf" srcId="{5CFD4E10-03D5-4B03-B481-4101C03B296B}" destId="{0BED09A5-9C2E-469C-992B-5D20D06E6040}" srcOrd="1" destOrd="0" presId="urn:microsoft.com/office/officeart/2008/layout/LinedList"/>
    <dgm:cxn modelId="{38A3AD63-7A9E-49BD-B218-DD2D08E03C9B}" type="presParOf" srcId="{5F8E18D4-0844-4163-87A0-D017C06F1D90}" destId="{9F818BA8-00DD-4596-B1D0-BCFD303A371D}" srcOrd="2" destOrd="0" presId="urn:microsoft.com/office/officeart/2008/layout/LinedList"/>
    <dgm:cxn modelId="{A9D746B7-68A2-43F2-B1AD-5838EC00CB58}" type="presParOf" srcId="{5F8E18D4-0844-4163-87A0-D017C06F1D90}" destId="{48A04CCE-E94A-4855-9DCF-CC2359542BBA}" srcOrd="3" destOrd="0" presId="urn:microsoft.com/office/officeart/2008/layout/LinedList"/>
    <dgm:cxn modelId="{CC92BD99-7A20-4408-A201-A4CCB70C7A86}" type="presParOf" srcId="{48A04CCE-E94A-4855-9DCF-CC2359542BBA}" destId="{E2D2B41C-AC13-453F-A5DE-6A085D6A4099}" srcOrd="0" destOrd="0" presId="urn:microsoft.com/office/officeart/2008/layout/LinedList"/>
    <dgm:cxn modelId="{6CA9BECB-8704-4030-ABFA-5DE35896B4D2}" type="presParOf" srcId="{48A04CCE-E94A-4855-9DCF-CC2359542BBA}" destId="{3FC30E7A-9B94-49F8-812D-3010F2FA255D}" srcOrd="1" destOrd="0" presId="urn:microsoft.com/office/officeart/2008/layout/LinedList"/>
    <dgm:cxn modelId="{171C47FD-085D-4FB3-94CC-3C9F9230CB43}" type="presParOf" srcId="{5F8E18D4-0844-4163-87A0-D017C06F1D90}" destId="{984A7F19-1910-489E-809D-0770E90E3EF9}" srcOrd="4" destOrd="0" presId="urn:microsoft.com/office/officeart/2008/layout/LinedList"/>
    <dgm:cxn modelId="{EBA26BFE-F20A-462F-BFB5-DE755419FFAB}" type="presParOf" srcId="{5F8E18D4-0844-4163-87A0-D017C06F1D90}" destId="{5BDC58F6-3752-4D0E-B717-F6A2F71B3C24}" srcOrd="5" destOrd="0" presId="urn:microsoft.com/office/officeart/2008/layout/LinedList"/>
    <dgm:cxn modelId="{271E44FB-34A4-4D03-B9BF-98F3E402916A}" type="presParOf" srcId="{5BDC58F6-3752-4D0E-B717-F6A2F71B3C24}" destId="{8DFF118A-FA5A-4697-9512-8911B88A752C}" srcOrd="0" destOrd="0" presId="urn:microsoft.com/office/officeart/2008/layout/LinedList"/>
    <dgm:cxn modelId="{EE22CC0D-701F-4301-A299-7997A6FE32A7}" type="presParOf" srcId="{5BDC58F6-3752-4D0E-B717-F6A2F71B3C24}" destId="{8968253B-54DC-4F58-B868-23C87EF3E10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9C93DF-01C3-42FE-8F99-9CED0A7918F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09D7B79D-C58B-40D4-B986-D338EC918080}">
      <dgm:prSet/>
      <dgm:spPr/>
      <dgm:t>
        <a:bodyPr/>
        <a:lstStyle/>
        <a:p>
          <a:r>
            <a:rPr lang="en-GB" dirty="0">
              <a:solidFill>
                <a:schemeClr val="bg1">
                  <a:lumMod val="75000"/>
                </a:schemeClr>
              </a:solidFill>
            </a:rPr>
            <a:t>Presentation of inputs shared at the dialogue</a:t>
          </a:r>
          <a:endParaRPr lang="en-US" dirty="0">
            <a:solidFill>
              <a:schemeClr val="bg1">
                <a:lumMod val="75000"/>
              </a:schemeClr>
            </a:solidFill>
          </a:endParaRPr>
        </a:p>
      </dgm:t>
    </dgm:pt>
    <dgm:pt modelId="{D2D5823D-23E0-49E2-B7C7-E0A582996CCA}" type="parTrans" cxnId="{BBE92C35-0249-49D5-8AD5-FAFB91017344}">
      <dgm:prSet/>
      <dgm:spPr/>
      <dgm:t>
        <a:bodyPr/>
        <a:lstStyle/>
        <a:p>
          <a:endParaRPr lang="en-US"/>
        </a:p>
      </dgm:t>
    </dgm:pt>
    <dgm:pt modelId="{66B702E2-DCE7-49A4-9E76-1DC702FA57A8}" type="sibTrans" cxnId="{BBE92C35-0249-49D5-8AD5-FAFB91017344}">
      <dgm:prSet/>
      <dgm:spPr/>
      <dgm:t>
        <a:bodyPr/>
        <a:lstStyle/>
        <a:p>
          <a:endParaRPr lang="en-US"/>
        </a:p>
      </dgm:t>
    </dgm:pt>
    <dgm:pt modelId="{7083A0CC-EC2F-45F2-AA45-4F3A74D43047}">
      <dgm:prSet/>
      <dgm:spPr/>
      <dgm:t>
        <a:bodyPr/>
        <a:lstStyle/>
        <a:p>
          <a:r>
            <a:rPr lang="en-GB" dirty="0">
              <a:solidFill>
                <a:schemeClr val="bg1">
                  <a:lumMod val="75000"/>
                </a:schemeClr>
              </a:solidFill>
            </a:rPr>
            <a:t>Clarification questions</a:t>
          </a:r>
          <a:endParaRPr lang="en-US" dirty="0">
            <a:solidFill>
              <a:schemeClr val="bg1">
                <a:lumMod val="75000"/>
              </a:schemeClr>
            </a:solidFill>
          </a:endParaRPr>
        </a:p>
      </dgm:t>
    </dgm:pt>
    <dgm:pt modelId="{3A9A79B6-89C7-499C-A216-6ABA6105BB2D}" type="parTrans" cxnId="{D18318CD-B1CD-4E03-B221-52D6268B0FD8}">
      <dgm:prSet/>
      <dgm:spPr/>
      <dgm:t>
        <a:bodyPr/>
        <a:lstStyle/>
        <a:p>
          <a:endParaRPr lang="en-US"/>
        </a:p>
      </dgm:t>
    </dgm:pt>
    <dgm:pt modelId="{54291A29-75D1-4636-9FA6-9AA57D76D15E}" type="sibTrans" cxnId="{D18318CD-B1CD-4E03-B221-52D6268B0FD8}">
      <dgm:prSet/>
      <dgm:spPr/>
      <dgm:t>
        <a:bodyPr/>
        <a:lstStyle/>
        <a:p>
          <a:endParaRPr lang="en-US"/>
        </a:p>
      </dgm:t>
    </dgm:pt>
    <dgm:pt modelId="{A402B4C2-56E7-40D2-BD9D-D7B44CF3E95A}">
      <dgm:prSet/>
      <dgm:spPr/>
      <dgm:t>
        <a:bodyPr/>
        <a:lstStyle/>
        <a:p>
          <a:r>
            <a:rPr lang="en-GB" dirty="0">
              <a:solidFill>
                <a:srgbClr val="00B050"/>
              </a:solidFill>
            </a:rPr>
            <a:t>Way forward</a:t>
          </a:r>
          <a:endParaRPr lang="en-US" dirty="0">
            <a:solidFill>
              <a:srgbClr val="00B050"/>
            </a:solidFill>
          </a:endParaRPr>
        </a:p>
      </dgm:t>
    </dgm:pt>
    <dgm:pt modelId="{E4E4A950-A8D3-44A6-B1BC-41950B6B5466}" type="parTrans" cxnId="{26E54E5F-214C-4A87-B119-22B8505FB61B}">
      <dgm:prSet/>
      <dgm:spPr/>
      <dgm:t>
        <a:bodyPr/>
        <a:lstStyle/>
        <a:p>
          <a:endParaRPr lang="en-US"/>
        </a:p>
      </dgm:t>
    </dgm:pt>
    <dgm:pt modelId="{3E119E60-91BE-4483-88CF-5EDFFA5BE94C}" type="sibTrans" cxnId="{26E54E5F-214C-4A87-B119-22B8505FB61B}">
      <dgm:prSet/>
      <dgm:spPr/>
      <dgm:t>
        <a:bodyPr/>
        <a:lstStyle/>
        <a:p>
          <a:endParaRPr lang="en-US"/>
        </a:p>
      </dgm:t>
    </dgm:pt>
    <dgm:pt modelId="{5F8E18D4-0844-4163-87A0-D017C06F1D90}" type="pres">
      <dgm:prSet presAssocID="{899C93DF-01C3-42FE-8F99-9CED0A7918F1}" presName="vert0" presStyleCnt="0">
        <dgm:presLayoutVars>
          <dgm:dir/>
          <dgm:animOne val="branch"/>
          <dgm:animLvl val="lvl"/>
        </dgm:presLayoutVars>
      </dgm:prSet>
      <dgm:spPr/>
    </dgm:pt>
    <dgm:pt modelId="{AD910295-8D41-45E9-AA8C-DC007FC7A8FE}" type="pres">
      <dgm:prSet presAssocID="{09D7B79D-C58B-40D4-B986-D338EC918080}" presName="thickLine" presStyleLbl="alignNode1" presStyleIdx="0" presStyleCnt="3"/>
      <dgm:spPr/>
    </dgm:pt>
    <dgm:pt modelId="{5CFD4E10-03D5-4B03-B481-4101C03B296B}" type="pres">
      <dgm:prSet presAssocID="{09D7B79D-C58B-40D4-B986-D338EC918080}" presName="horz1" presStyleCnt="0"/>
      <dgm:spPr/>
    </dgm:pt>
    <dgm:pt modelId="{A865123F-503C-455E-B13E-1AB2624C252F}" type="pres">
      <dgm:prSet presAssocID="{09D7B79D-C58B-40D4-B986-D338EC918080}" presName="tx1" presStyleLbl="revTx" presStyleIdx="0" presStyleCnt="3"/>
      <dgm:spPr/>
    </dgm:pt>
    <dgm:pt modelId="{0BED09A5-9C2E-469C-992B-5D20D06E6040}" type="pres">
      <dgm:prSet presAssocID="{09D7B79D-C58B-40D4-B986-D338EC918080}" presName="vert1" presStyleCnt="0"/>
      <dgm:spPr/>
    </dgm:pt>
    <dgm:pt modelId="{9F818BA8-00DD-4596-B1D0-BCFD303A371D}" type="pres">
      <dgm:prSet presAssocID="{7083A0CC-EC2F-45F2-AA45-4F3A74D43047}" presName="thickLine" presStyleLbl="alignNode1" presStyleIdx="1" presStyleCnt="3"/>
      <dgm:spPr/>
    </dgm:pt>
    <dgm:pt modelId="{48A04CCE-E94A-4855-9DCF-CC2359542BBA}" type="pres">
      <dgm:prSet presAssocID="{7083A0CC-EC2F-45F2-AA45-4F3A74D43047}" presName="horz1" presStyleCnt="0"/>
      <dgm:spPr/>
    </dgm:pt>
    <dgm:pt modelId="{E2D2B41C-AC13-453F-A5DE-6A085D6A4099}" type="pres">
      <dgm:prSet presAssocID="{7083A0CC-EC2F-45F2-AA45-4F3A74D43047}" presName="tx1" presStyleLbl="revTx" presStyleIdx="1" presStyleCnt="3"/>
      <dgm:spPr/>
    </dgm:pt>
    <dgm:pt modelId="{3FC30E7A-9B94-49F8-812D-3010F2FA255D}" type="pres">
      <dgm:prSet presAssocID="{7083A0CC-EC2F-45F2-AA45-4F3A74D43047}" presName="vert1" presStyleCnt="0"/>
      <dgm:spPr/>
    </dgm:pt>
    <dgm:pt modelId="{984A7F19-1910-489E-809D-0770E90E3EF9}" type="pres">
      <dgm:prSet presAssocID="{A402B4C2-56E7-40D2-BD9D-D7B44CF3E95A}" presName="thickLine" presStyleLbl="alignNode1" presStyleIdx="2" presStyleCnt="3"/>
      <dgm:spPr/>
    </dgm:pt>
    <dgm:pt modelId="{5BDC58F6-3752-4D0E-B717-F6A2F71B3C24}" type="pres">
      <dgm:prSet presAssocID="{A402B4C2-56E7-40D2-BD9D-D7B44CF3E95A}" presName="horz1" presStyleCnt="0"/>
      <dgm:spPr/>
    </dgm:pt>
    <dgm:pt modelId="{8DFF118A-FA5A-4697-9512-8911B88A752C}" type="pres">
      <dgm:prSet presAssocID="{A402B4C2-56E7-40D2-BD9D-D7B44CF3E95A}" presName="tx1" presStyleLbl="revTx" presStyleIdx="2" presStyleCnt="3"/>
      <dgm:spPr/>
    </dgm:pt>
    <dgm:pt modelId="{8968253B-54DC-4F58-B868-23C87EF3E106}" type="pres">
      <dgm:prSet presAssocID="{A402B4C2-56E7-40D2-BD9D-D7B44CF3E95A}" presName="vert1" presStyleCnt="0"/>
      <dgm:spPr/>
    </dgm:pt>
  </dgm:ptLst>
  <dgm:cxnLst>
    <dgm:cxn modelId="{C095DB25-E14C-4D73-AD32-352E20ACB7C6}" type="presOf" srcId="{7083A0CC-EC2F-45F2-AA45-4F3A74D43047}" destId="{E2D2B41C-AC13-453F-A5DE-6A085D6A4099}" srcOrd="0" destOrd="0" presId="urn:microsoft.com/office/officeart/2008/layout/LinedList"/>
    <dgm:cxn modelId="{3E50A02C-6EB9-4D34-AFEB-29E2E99AEE65}" type="presOf" srcId="{A402B4C2-56E7-40D2-BD9D-D7B44CF3E95A}" destId="{8DFF118A-FA5A-4697-9512-8911B88A752C}" srcOrd="0" destOrd="0" presId="urn:microsoft.com/office/officeart/2008/layout/LinedList"/>
    <dgm:cxn modelId="{BBE92C35-0249-49D5-8AD5-FAFB91017344}" srcId="{899C93DF-01C3-42FE-8F99-9CED0A7918F1}" destId="{09D7B79D-C58B-40D4-B986-D338EC918080}" srcOrd="0" destOrd="0" parTransId="{D2D5823D-23E0-49E2-B7C7-E0A582996CCA}" sibTransId="{66B702E2-DCE7-49A4-9E76-1DC702FA57A8}"/>
    <dgm:cxn modelId="{26E54E5F-214C-4A87-B119-22B8505FB61B}" srcId="{899C93DF-01C3-42FE-8F99-9CED0A7918F1}" destId="{A402B4C2-56E7-40D2-BD9D-D7B44CF3E95A}" srcOrd="2" destOrd="0" parTransId="{E4E4A950-A8D3-44A6-B1BC-41950B6B5466}" sibTransId="{3E119E60-91BE-4483-88CF-5EDFFA5BE94C}"/>
    <dgm:cxn modelId="{3FF0C046-4693-4059-853E-3D2BE9D4F719}" type="presOf" srcId="{09D7B79D-C58B-40D4-B986-D338EC918080}" destId="{A865123F-503C-455E-B13E-1AB2624C252F}" srcOrd="0" destOrd="0" presId="urn:microsoft.com/office/officeart/2008/layout/LinedList"/>
    <dgm:cxn modelId="{F4E381A0-2748-4F8A-ADBD-467A198E32CC}" type="presOf" srcId="{899C93DF-01C3-42FE-8F99-9CED0A7918F1}" destId="{5F8E18D4-0844-4163-87A0-D017C06F1D90}" srcOrd="0" destOrd="0" presId="urn:microsoft.com/office/officeart/2008/layout/LinedList"/>
    <dgm:cxn modelId="{D18318CD-B1CD-4E03-B221-52D6268B0FD8}" srcId="{899C93DF-01C3-42FE-8F99-9CED0A7918F1}" destId="{7083A0CC-EC2F-45F2-AA45-4F3A74D43047}" srcOrd="1" destOrd="0" parTransId="{3A9A79B6-89C7-499C-A216-6ABA6105BB2D}" sibTransId="{54291A29-75D1-4636-9FA6-9AA57D76D15E}"/>
    <dgm:cxn modelId="{E868F99C-738F-4DBD-8B71-774C73A64F2C}" type="presParOf" srcId="{5F8E18D4-0844-4163-87A0-D017C06F1D90}" destId="{AD910295-8D41-45E9-AA8C-DC007FC7A8FE}" srcOrd="0" destOrd="0" presId="urn:microsoft.com/office/officeart/2008/layout/LinedList"/>
    <dgm:cxn modelId="{97AD42E8-09DB-4D7F-AC21-EF276A357586}" type="presParOf" srcId="{5F8E18D4-0844-4163-87A0-D017C06F1D90}" destId="{5CFD4E10-03D5-4B03-B481-4101C03B296B}" srcOrd="1" destOrd="0" presId="urn:microsoft.com/office/officeart/2008/layout/LinedList"/>
    <dgm:cxn modelId="{0CE68940-621E-4E8D-AC3E-0C9BE61602B7}" type="presParOf" srcId="{5CFD4E10-03D5-4B03-B481-4101C03B296B}" destId="{A865123F-503C-455E-B13E-1AB2624C252F}" srcOrd="0" destOrd="0" presId="urn:microsoft.com/office/officeart/2008/layout/LinedList"/>
    <dgm:cxn modelId="{6144172F-55D7-4D81-B8C7-A8BCF715F05B}" type="presParOf" srcId="{5CFD4E10-03D5-4B03-B481-4101C03B296B}" destId="{0BED09A5-9C2E-469C-992B-5D20D06E6040}" srcOrd="1" destOrd="0" presId="urn:microsoft.com/office/officeart/2008/layout/LinedList"/>
    <dgm:cxn modelId="{38A3AD63-7A9E-49BD-B218-DD2D08E03C9B}" type="presParOf" srcId="{5F8E18D4-0844-4163-87A0-D017C06F1D90}" destId="{9F818BA8-00DD-4596-B1D0-BCFD303A371D}" srcOrd="2" destOrd="0" presId="urn:microsoft.com/office/officeart/2008/layout/LinedList"/>
    <dgm:cxn modelId="{A9D746B7-68A2-43F2-B1AD-5838EC00CB58}" type="presParOf" srcId="{5F8E18D4-0844-4163-87A0-D017C06F1D90}" destId="{48A04CCE-E94A-4855-9DCF-CC2359542BBA}" srcOrd="3" destOrd="0" presId="urn:microsoft.com/office/officeart/2008/layout/LinedList"/>
    <dgm:cxn modelId="{CC92BD99-7A20-4408-A201-A4CCB70C7A86}" type="presParOf" srcId="{48A04CCE-E94A-4855-9DCF-CC2359542BBA}" destId="{E2D2B41C-AC13-453F-A5DE-6A085D6A4099}" srcOrd="0" destOrd="0" presId="urn:microsoft.com/office/officeart/2008/layout/LinedList"/>
    <dgm:cxn modelId="{6CA9BECB-8704-4030-ABFA-5DE35896B4D2}" type="presParOf" srcId="{48A04CCE-E94A-4855-9DCF-CC2359542BBA}" destId="{3FC30E7A-9B94-49F8-812D-3010F2FA255D}" srcOrd="1" destOrd="0" presId="urn:microsoft.com/office/officeart/2008/layout/LinedList"/>
    <dgm:cxn modelId="{171C47FD-085D-4FB3-94CC-3C9F9230CB43}" type="presParOf" srcId="{5F8E18D4-0844-4163-87A0-D017C06F1D90}" destId="{984A7F19-1910-489E-809D-0770E90E3EF9}" srcOrd="4" destOrd="0" presId="urn:microsoft.com/office/officeart/2008/layout/LinedList"/>
    <dgm:cxn modelId="{EBA26BFE-F20A-462F-BFB5-DE755419FFAB}" type="presParOf" srcId="{5F8E18D4-0844-4163-87A0-D017C06F1D90}" destId="{5BDC58F6-3752-4D0E-B717-F6A2F71B3C24}" srcOrd="5" destOrd="0" presId="urn:microsoft.com/office/officeart/2008/layout/LinedList"/>
    <dgm:cxn modelId="{271E44FB-34A4-4D03-B9BF-98F3E402916A}" type="presParOf" srcId="{5BDC58F6-3752-4D0E-B717-F6A2F71B3C24}" destId="{8DFF118A-FA5A-4697-9512-8911B88A752C}" srcOrd="0" destOrd="0" presId="urn:microsoft.com/office/officeart/2008/layout/LinedList"/>
    <dgm:cxn modelId="{EE22CC0D-701F-4301-A299-7997A6FE32A7}" type="presParOf" srcId="{5BDC58F6-3752-4D0E-B717-F6A2F71B3C24}" destId="{8968253B-54DC-4F58-B868-23C87EF3E10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10295-8D41-45E9-AA8C-DC007FC7A8FE}">
      <dsp:nvSpPr>
        <dsp:cNvPr id="0" name=""/>
        <dsp:cNvSpPr/>
      </dsp:nvSpPr>
      <dsp:spPr>
        <a:xfrm>
          <a:off x="0" y="2703"/>
          <a:ext cx="6900512"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65123F-503C-455E-B13E-1AB2624C252F}">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a:t>Presentation of inputs shared at the dialogue</a:t>
          </a:r>
          <a:endParaRPr lang="en-US" sz="5100" kern="1200"/>
        </a:p>
      </dsp:txBody>
      <dsp:txXfrm>
        <a:off x="0" y="2703"/>
        <a:ext cx="6900512" cy="1843578"/>
      </dsp:txXfrm>
    </dsp:sp>
    <dsp:sp modelId="{9F818BA8-00DD-4596-B1D0-BCFD303A371D}">
      <dsp:nvSpPr>
        <dsp:cNvPr id="0" name=""/>
        <dsp:cNvSpPr/>
      </dsp:nvSpPr>
      <dsp:spPr>
        <a:xfrm>
          <a:off x="0" y="1846281"/>
          <a:ext cx="6900512"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D2B41C-AC13-453F-A5DE-6A085D6A4099}">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t>15 minutes for clarification questions</a:t>
          </a:r>
          <a:endParaRPr lang="en-US" sz="5100" kern="1200" dirty="0"/>
        </a:p>
      </dsp:txBody>
      <dsp:txXfrm>
        <a:off x="0" y="1846281"/>
        <a:ext cx="6900512" cy="1843578"/>
      </dsp:txXfrm>
    </dsp:sp>
    <dsp:sp modelId="{984A7F19-1910-489E-809D-0770E90E3EF9}">
      <dsp:nvSpPr>
        <dsp:cNvPr id="0" name=""/>
        <dsp:cNvSpPr/>
      </dsp:nvSpPr>
      <dsp:spPr>
        <a:xfrm>
          <a:off x="0" y="3689859"/>
          <a:ext cx="6900512"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F118A-FA5A-4697-9512-8911B88A752C}">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t>One hour to discuss way forward</a:t>
          </a:r>
          <a:endParaRPr lang="en-US" sz="5100" kern="1200" dirty="0"/>
        </a:p>
      </dsp:txBody>
      <dsp:txXfrm>
        <a:off x="0" y="3689859"/>
        <a:ext cx="6900512" cy="1843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10295-8D41-45E9-AA8C-DC007FC7A8FE}">
      <dsp:nvSpPr>
        <dsp:cNvPr id="0" name=""/>
        <dsp:cNvSpPr/>
      </dsp:nvSpPr>
      <dsp:spPr>
        <a:xfrm>
          <a:off x="0" y="2703"/>
          <a:ext cx="6900512"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65123F-503C-455E-B13E-1AB2624C252F}">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accent6"/>
              </a:solidFill>
            </a:rPr>
            <a:t>Presentation of inputs shared at the dialogue</a:t>
          </a:r>
          <a:endParaRPr lang="en-US" sz="5100" kern="1200" dirty="0">
            <a:solidFill>
              <a:schemeClr val="accent6"/>
            </a:solidFill>
          </a:endParaRPr>
        </a:p>
      </dsp:txBody>
      <dsp:txXfrm>
        <a:off x="0" y="2703"/>
        <a:ext cx="6900512" cy="1843578"/>
      </dsp:txXfrm>
    </dsp:sp>
    <dsp:sp modelId="{9F818BA8-00DD-4596-B1D0-BCFD303A371D}">
      <dsp:nvSpPr>
        <dsp:cNvPr id="0" name=""/>
        <dsp:cNvSpPr/>
      </dsp:nvSpPr>
      <dsp:spPr>
        <a:xfrm>
          <a:off x="0" y="1846281"/>
          <a:ext cx="6900512"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D2B41C-AC13-453F-A5DE-6A085D6A4099}">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bg1">
                  <a:lumMod val="75000"/>
                </a:schemeClr>
              </a:solidFill>
            </a:rPr>
            <a:t>15 minutes for clarification questions</a:t>
          </a:r>
          <a:endParaRPr lang="en-US" sz="5100" kern="1200" dirty="0">
            <a:solidFill>
              <a:schemeClr val="bg1">
                <a:lumMod val="75000"/>
              </a:schemeClr>
            </a:solidFill>
          </a:endParaRPr>
        </a:p>
      </dsp:txBody>
      <dsp:txXfrm>
        <a:off x="0" y="1846281"/>
        <a:ext cx="6900512" cy="1843578"/>
      </dsp:txXfrm>
    </dsp:sp>
    <dsp:sp modelId="{984A7F19-1910-489E-809D-0770E90E3EF9}">
      <dsp:nvSpPr>
        <dsp:cNvPr id="0" name=""/>
        <dsp:cNvSpPr/>
      </dsp:nvSpPr>
      <dsp:spPr>
        <a:xfrm>
          <a:off x="0" y="3689859"/>
          <a:ext cx="6900512"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F118A-FA5A-4697-9512-8911B88A752C}">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bg1">
                  <a:lumMod val="75000"/>
                </a:schemeClr>
              </a:solidFill>
            </a:rPr>
            <a:t>One hour to discuss way forward</a:t>
          </a:r>
          <a:endParaRPr lang="en-US" sz="5100" kern="1200" dirty="0">
            <a:solidFill>
              <a:schemeClr val="bg1">
                <a:lumMod val="75000"/>
              </a:schemeClr>
            </a:solidFill>
          </a:endParaRPr>
        </a:p>
      </dsp:txBody>
      <dsp:txXfrm>
        <a:off x="0" y="3689859"/>
        <a:ext cx="6900512" cy="1843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10295-8D41-45E9-AA8C-DC007FC7A8FE}">
      <dsp:nvSpPr>
        <dsp:cNvPr id="0" name=""/>
        <dsp:cNvSpPr/>
      </dsp:nvSpPr>
      <dsp:spPr>
        <a:xfrm>
          <a:off x="0" y="2703"/>
          <a:ext cx="6900512"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65123F-503C-455E-B13E-1AB2624C252F}">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bg1">
                  <a:lumMod val="75000"/>
                </a:schemeClr>
              </a:solidFill>
            </a:rPr>
            <a:t>Presentation of inputs shared at the dialogue</a:t>
          </a:r>
          <a:endParaRPr lang="en-US" sz="5100" kern="1200" dirty="0">
            <a:solidFill>
              <a:schemeClr val="bg1">
                <a:lumMod val="75000"/>
              </a:schemeClr>
            </a:solidFill>
          </a:endParaRPr>
        </a:p>
      </dsp:txBody>
      <dsp:txXfrm>
        <a:off x="0" y="2703"/>
        <a:ext cx="6900512" cy="1843578"/>
      </dsp:txXfrm>
    </dsp:sp>
    <dsp:sp modelId="{9F818BA8-00DD-4596-B1D0-BCFD303A371D}">
      <dsp:nvSpPr>
        <dsp:cNvPr id="0" name=""/>
        <dsp:cNvSpPr/>
      </dsp:nvSpPr>
      <dsp:spPr>
        <a:xfrm>
          <a:off x="0" y="1846281"/>
          <a:ext cx="6900512"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D2B41C-AC13-453F-A5DE-6A085D6A4099}">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accent6"/>
              </a:solidFill>
            </a:rPr>
            <a:t>Clarification questions</a:t>
          </a:r>
          <a:endParaRPr lang="en-US" sz="5100" kern="1200" dirty="0">
            <a:solidFill>
              <a:schemeClr val="accent6"/>
            </a:solidFill>
          </a:endParaRPr>
        </a:p>
      </dsp:txBody>
      <dsp:txXfrm>
        <a:off x="0" y="1846281"/>
        <a:ext cx="6900512" cy="1843578"/>
      </dsp:txXfrm>
    </dsp:sp>
    <dsp:sp modelId="{984A7F19-1910-489E-809D-0770E90E3EF9}">
      <dsp:nvSpPr>
        <dsp:cNvPr id="0" name=""/>
        <dsp:cNvSpPr/>
      </dsp:nvSpPr>
      <dsp:spPr>
        <a:xfrm>
          <a:off x="0" y="3689859"/>
          <a:ext cx="6900512"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F118A-FA5A-4697-9512-8911B88A752C}">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bg1">
                  <a:lumMod val="75000"/>
                </a:schemeClr>
              </a:solidFill>
            </a:rPr>
            <a:t>Way forward</a:t>
          </a:r>
          <a:endParaRPr lang="en-US" sz="5100" kern="1200" dirty="0">
            <a:solidFill>
              <a:schemeClr val="bg1">
                <a:lumMod val="75000"/>
              </a:schemeClr>
            </a:solidFill>
          </a:endParaRPr>
        </a:p>
      </dsp:txBody>
      <dsp:txXfrm>
        <a:off x="0" y="3689859"/>
        <a:ext cx="6900512" cy="18435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10295-8D41-45E9-AA8C-DC007FC7A8FE}">
      <dsp:nvSpPr>
        <dsp:cNvPr id="0" name=""/>
        <dsp:cNvSpPr/>
      </dsp:nvSpPr>
      <dsp:spPr>
        <a:xfrm>
          <a:off x="0" y="2703"/>
          <a:ext cx="6900512"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65123F-503C-455E-B13E-1AB2624C252F}">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bg1">
                  <a:lumMod val="75000"/>
                </a:schemeClr>
              </a:solidFill>
            </a:rPr>
            <a:t>Presentation of inputs shared at the dialogue</a:t>
          </a:r>
          <a:endParaRPr lang="en-US" sz="5100" kern="1200" dirty="0">
            <a:solidFill>
              <a:schemeClr val="bg1">
                <a:lumMod val="75000"/>
              </a:schemeClr>
            </a:solidFill>
          </a:endParaRPr>
        </a:p>
      </dsp:txBody>
      <dsp:txXfrm>
        <a:off x="0" y="2703"/>
        <a:ext cx="6900512" cy="1843578"/>
      </dsp:txXfrm>
    </dsp:sp>
    <dsp:sp modelId="{9F818BA8-00DD-4596-B1D0-BCFD303A371D}">
      <dsp:nvSpPr>
        <dsp:cNvPr id="0" name=""/>
        <dsp:cNvSpPr/>
      </dsp:nvSpPr>
      <dsp:spPr>
        <a:xfrm>
          <a:off x="0" y="1846281"/>
          <a:ext cx="6900512" cy="0"/>
        </a:xfrm>
        <a:prstGeom prst="lin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D2B41C-AC13-453F-A5DE-6A085D6A4099}">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chemeClr val="bg1">
                  <a:lumMod val="75000"/>
                </a:schemeClr>
              </a:solidFill>
            </a:rPr>
            <a:t>Clarification questions</a:t>
          </a:r>
          <a:endParaRPr lang="en-US" sz="5100" kern="1200" dirty="0">
            <a:solidFill>
              <a:schemeClr val="bg1">
                <a:lumMod val="75000"/>
              </a:schemeClr>
            </a:solidFill>
          </a:endParaRPr>
        </a:p>
      </dsp:txBody>
      <dsp:txXfrm>
        <a:off x="0" y="1846281"/>
        <a:ext cx="6900512" cy="1843578"/>
      </dsp:txXfrm>
    </dsp:sp>
    <dsp:sp modelId="{984A7F19-1910-489E-809D-0770E90E3EF9}">
      <dsp:nvSpPr>
        <dsp:cNvPr id="0" name=""/>
        <dsp:cNvSpPr/>
      </dsp:nvSpPr>
      <dsp:spPr>
        <a:xfrm>
          <a:off x="0" y="3689859"/>
          <a:ext cx="6900512"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F118A-FA5A-4697-9512-8911B88A752C}">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GB" sz="5100" kern="1200" dirty="0">
              <a:solidFill>
                <a:srgbClr val="00B050"/>
              </a:solidFill>
            </a:rPr>
            <a:t>Way forward</a:t>
          </a:r>
          <a:endParaRPr lang="en-US" sz="5100" kern="1200" dirty="0">
            <a:solidFill>
              <a:srgbClr val="00B050"/>
            </a:solidFill>
          </a:endParaRPr>
        </a:p>
      </dsp:txBody>
      <dsp:txXfrm>
        <a:off x="0" y="3689859"/>
        <a:ext cx="6900512" cy="18435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6129C-FD32-47D1-99A7-45BB3351339D}"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B9F01-7E3C-47F7-BCE9-3961C9D43F25}" type="slidenum">
              <a:rPr lang="en-GB" smtClean="0"/>
              <a:t>‹#›</a:t>
            </a:fld>
            <a:endParaRPr lang="en-GB"/>
          </a:p>
        </p:txBody>
      </p:sp>
    </p:spTree>
    <p:extLst>
      <p:ext uri="{BB962C8B-B14F-4D97-AF65-F5344CB8AC3E}">
        <p14:creationId xmlns:p14="http://schemas.microsoft.com/office/powerpoint/2010/main" val="144321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800" b="0" i="0" u="none" strike="noStrike" baseline="0" dirty="0">
                <a:solidFill>
                  <a:srgbClr val="211D1E"/>
                </a:solidFill>
                <a:latin typeface="Minion Pro"/>
              </a:rPr>
              <a:t>1) The hospital birthing centers would be remunerated through a global fee for the full period of maternity care. Different global fees would apply for different care plans based on the assigned risk categories. The care could be financed in three ways 1) private ‘out-of-pocket’ arrangement or 2) by private health insurance for non-public-sector-dependent mothers, and 3) through PPEs for public-sector-dependent mothers where the state could contract with a hospital group for a certain number of women per month. </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2) The providers working at a birthing center should be remunerated on a time basis (full- or part-time employment/per hour/session/monthly), not on a per case or type of delivery basis. The level of remuneration should be commensurate with the level of skill and expertise of the provider. </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3) Professional indemnity could be covered by the hospital birthing center on a group basis rather than the current individual liability model.</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4) Hospital birthing centers should be required to be compliant with evidence-based clinical guidelines and protocols and to provide reports to a regulated monitoring </a:t>
            </a:r>
            <a:r>
              <a:rPr lang="en-US" sz="1800" b="0" i="0" u="none" strike="noStrike" baseline="0" dirty="0" err="1">
                <a:solidFill>
                  <a:srgbClr val="211D1E"/>
                </a:solidFill>
                <a:latin typeface="Minion Pro"/>
              </a:rPr>
              <a:t>centre</a:t>
            </a:r>
            <a:r>
              <a:rPr lang="en-US" sz="1800" b="0" i="0" u="none" strike="noStrike" baseline="0" dirty="0">
                <a:solidFill>
                  <a:srgbClr val="211D1E"/>
                </a:solidFill>
                <a:latin typeface="Minion Pro"/>
              </a:rPr>
              <a:t>. Hospital birthing centers should be licensed to operate and accredited on an annual basis, with accreditation dependent on performance and compliance with protocols. </a:t>
            </a:r>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7</a:t>
            </a:fld>
            <a:endParaRPr lang="en-GB"/>
          </a:p>
        </p:txBody>
      </p:sp>
    </p:spTree>
    <p:extLst>
      <p:ext uri="{BB962C8B-B14F-4D97-AF65-F5344CB8AC3E}">
        <p14:creationId xmlns:p14="http://schemas.microsoft.com/office/powerpoint/2010/main" val="3398847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95282-AA79-6E1A-0941-B8E710A859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1C5AEE-EF72-00BE-0BDC-819D78EA30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13C676-9DDF-8878-0EAD-3122FD349A34}"/>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2E4A4BE2-9E1A-1F7B-B870-DC1E7C0955F0}"/>
              </a:ext>
            </a:extLst>
          </p:cNvPr>
          <p:cNvSpPr>
            <a:spLocks noGrp="1"/>
          </p:cNvSpPr>
          <p:nvPr>
            <p:ph type="sldNum" sz="quarter" idx="5"/>
          </p:nvPr>
        </p:nvSpPr>
        <p:spPr/>
        <p:txBody>
          <a:bodyPr/>
          <a:lstStyle/>
          <a:p>
            <a:fld id="{D11B9F01-7E3C-47F7-BCE9-3961C9D43F25}" type="slidenum">
              <a:rPr lang="en-GB" smtClean="0"/>
              <a:t>29</a:t>
            </a:fld>
            <a:endParaRPr lang="en-GB"/>
          </a:p>
        </p:txBody>
      </p:sp>
    </p:spTree>
    <p:extLst>
      <p:ext uri="{BB962C8B-B14F-4D97-AF65-F5344CB8AC3E}">
        <p14:creationId xmlns:p14="http://schemas.microsoft.com/office/powerpoint/2010/main" val="1513177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D5BFC4-6D7F-0166-52BA-05E185DD72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3393E2-DCC5-9466-70D3-818BD006F6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28EBC0-3721-2A16-F950-27BBAC6085B7}"/>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C6D16358-3053-4C88-1981-3B9A05DCB0CE}"/>
              </a:ext>
            </a:extLst>
          </p:cNvPr>
          <p:cNvSpPr>
            <a:spLocks noGrp="1"/>
          </p:cNvSpPr>
          <p:nvPr>
            <p:ph type="sldNum" sz="quarter" idx="5"/>
          </p:nvPr>
        </p:nvSpPr>
        <p:spPr/>
        <p:txBody>
          <a:bodyPr/>
          <a:lstStyle/>
          <a:p>
            <a:fld id="{D11B9F01-7E3C-47F7-BCE9-3961C9D43F25}" type="slidenum">
              <a:rPr lang="en-GB" smtClean="0"/>
              <a:t>30</a:t>
            </a:fld>
            <a:endParaRPr lang="en-GB"/>
          </a:p>
        </p:txBody>
      </p:sp>
    </p:spTree>
    <p:extLst>
      <p:ext uri="{BB962C8B-B14F-4D97-AF65-F5344CB8AC3E}">
        <p14:creationId xmlns:p14="http://schemas.microsoft.com/office/powerpoint/2010/main" val="3099778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11B9F01-7E3C-47F7-BCE9-3961C9D43F25}" type="slidenum">
              <a:rPr lang="en-GB" smtClean="0"/>
              <a:t>11</a:t>
            </a:fld>
            <a:endParaRPr lang="en-GB"/>
          </a:p>
        </p:txBody>
      </p:sp>
    </p:spTree>
    <p:extLst>
      <p:ext uri="{BB962C8B-B14F-4D97-AF65-F5344CB8AC3E}">
        <p14:creationId xmlns:p14="http://schemas.microsoft.com/office/powerpoint/2010/main" val="1870908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27098-9D57-BDC3-8968-30FAB2011D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CDB9AA-574E-C30A-CAEA-877A9E5DF9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E4E935-1D78-CE30-BE6B-F745BD20ADBE}"/>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B21EAD33-5F87-574D-AAEC-36226D5EBB24}"/>
              </a:ext>
            </a:extLst>
          </p:cNvPr>
          <p:cNvSpPr>
            <a:spLocks noGrp="1"/>
          </p:cNvSpPr>
          <p:nvPr>
            <p:ph type="sldNum" sz="quarter" idx="5"/>
          </p:nvPr>
        </p:nvSpPr>
        <p:spPr/>
        <p:txBody>
          <a:bodyPr/>
          <a:lstStyle/>
          <a:p>
            <a:fld id="{D11B9F01-7E3C-47F7-BCE9-3961C9D43F25}" type="slidenum">
              <a:rPr lang="en-GB" smtClean="0"/>
              <a:t>17</a:t>
            </a:fld>
            <a:endParaRPr lang="en-GB"/>
          </a:p>
        </p:txBody>
      </p:sp>
    </p:spTree>
    <p:extLst>
      <p:ext uri="{BB962C8B-B14F-4D97-AF65-F5344CB8AC3E}">
        <p14:creationId xmlns:p14="http://schemas.microsoft.com/office/powerpoint/2010/main" val="2964774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EE2EE-0BF8-E0CC-735D-F75F7E510A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358DB4-6FB7-1D4B-5770-7FB0422608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0F6EBC-0D14-C3BA-01FE-4B902F359A7B}"/>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526DF9B8-CFE1-3AE7-C1C6-CB26AC5B9AFE}"/>
              </a:ext>
            </a:extLst>
          </p:cNvPr>
          <p:cNvSpPr>
            <a:spLocks noGrp="1"/>
          </p:cNvSpPr>
          <p:nvPr>
            <p:ph type="sldNum" sz="quarter" idx="5"/>
          </p:nvPr>
        </p:nvSpPr>
        <p:spPr/>
        <p:txBody>
          <a:bodyPr/>
          <a:lstStyle/>
          <a:p>
            <a:fld id="{D11B9F01-7E3C-47F7-BCE9-3961C9D43F25}" type="slidenum">
              <a:rPr lang="en-GB" smtClean="0"/>
              <a:t>18</a:t>
            </a:fld>
            <a:endParaRPr lang="en-GB"/>
          </a:p>
        </p:txBody>
      </p:sp>
    </p:spTree>
    <p:extLst>
      <p:ext uri="{BB962C8B-B14F-4D97-AF65-F5344CB8AC3E}">
        <p14:creationId xmlns:p14="http://schemas.microsoft.com/office/powerpoint/2010/main" val="18747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D81A6-BE43-6FE0-08C0-0B5B895A94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548584-1615-80AF-6CB2-D803FE2131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BF55DF-1687-7FF3-5609-F2145177D5AA}"/>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3C1F183F-9837-9F70-8C52-DAA80B9B9D43}"/>
              </a:ext>
            </a:extLst>
          </p:cNvPr>
          <p:cNvSpPr>
            <a:spLocks noGrp="1"/>
          </p:cNvSpPr>
          <p:nvPr>
            <p:ph type="sldNum" sz="quarter" idx="5"/>
          </p:nvPr>
        </p:nvSpPr>
        <p:spPr/>
        <p:txBody>
          <a:bodyPr/>
          <a:lstStyle/>
          <a:p>
            <a:fld id="{D11B9F01-7E3C-47F7-BCE9-3961C9D43F25}" type="slidenum">
              <a:rPr lang="en-GB" smtClean="0"/>
              <a:t>19</a:t>
            </a:fld>
            <a:endParaRPr lang="en-GB"/>
          </a:p>
        </p:txBody>
      </p:sp>
    </p:spTree>
    <p:extLst>
      <p:ext uri="{BB962C8B-B14F-4D97-AF65-F5344CB8AC3E}">
        <p14:creationId xmlns:p14="http://schemas.microsoft.com/office/powerpoint/2010/main" val="175047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A326FE-730C-E7FE-D58B-5170CD712B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6D5DBA-AE85-8921-47EE-969B2A9A58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1EC158-0C74-D56F-FBDE-836CA1F9037B}"/>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E5727D3B-2642-0B78-CAC8-3B1CBDD7CD26}"/>
              </a:ext>
            </a:extLst>
          </p:cNvPr>
          <p:cNvSpPr>
            <a:spLocks noGrp="1"/>
          </p:cNvSpPr>
          <p:nvPr>
            <p:ph type="sldNum" sz="quarter" idx="5"/>
          </p:nvPr>
        </p:nvSpPr>
        <p:spPr/>
        <p:txBody>
          <a:bodyPr/>
          <a:lstStyle/>
          <a:p>
            <a:fld id="{D11B9F01-7E3C-47F7-BCE9-3961C9D43F25}" type="slidenum">
              <a:rPr lang="en-GB" smtClean="0"/>
              <a:t>20</a:t>
            </a:fld>
            <a:endParaRPr lang="en-GB"/>
          </a:p>
        </p:txBody>
      </p:sp>
    </p:spTree>
    <p:extLst>
      <p:ext uri="{BB962C8B-B14F-4D97-AF65-F5344CB8AC3E}">
        <p14:creationId xmlns:p14="http://schemas.microsoft.com/office/powerpoint/2010/main" val="1558867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217D5-FED1-196D-A341-7DD43419C4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916574-FB52-2299-204C-F2CD604A15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717940-3F56-C494-BAE0-2A36089594E9}"/>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D8F37572-015A-7383-12D6-735D882BE02C}"/>
              </a:ext>
            </a:extLst>
          </p:cNvPr>
          <p:cNvSpPr>
            <a:spLocks noGrp="1"/>
          </p:cNvSpPr>
          <p:nvPr>
            <p:ph type="sldNum" sz="quarter" idx="5"/>
          </p:nvPr>
        </p:nvSpPr>
        <p:spPr/>
        <p:txBody>
          <a:bodyPr/>
          <a:lstStyle/>
          <a:p>
            <a:fld id="{D11B9F01-7E3C-47F7-BCE9-3961C9D43F25}" type="slidenum">
              <a:rPr lang="en-GB" smtClean="0"/>
              <a:t>21</a:t>
            </a:fld>
            <a:endParaRPr lang="en-GB"/>
          </a:p>
        </p:txBody>
      </p:sp>
    </p:spTree>
    <p:extLst>
      <p:ext uri="{BB962C8B-B14F-4D97-AF65-F5344CB8AC3E}">
        <p14:creationId xmlns:p14="http://schemas.microsoft.com/office/powerpoint/2010/main" val="100363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E8715-6264-30E5-F9E7-E6F4AFEB1C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C1F450-0B6D-C1EA-2796-2CF97A5566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5409F1-C02A-E7C4-95A0-C4B042014AA3}"/>
              </a:ext>
            </a:extLst>
          </p:cNvPr>
          <p:cNvSpPr>
            <a:spLocks noGrp="1"/>
          </p:cNvSpPr>
          <p:nvPr>
            <p:ph type="body" idx="1"/>
          </p:nvPr>
        </p:nvSpPr>
        <p:spPr/>
        <p:txBody>
          <a:bodyPr/>
          <a:lstStyle/>
          <a:p>
            <a:endParaRPr lang="en-ZA" dirty="0"/>
          </a:p>
        </p:txBody>
      </p:sp>
      <p:sp>
        <p:nvSpPr>
          <p:cNvPr id="4" name="Slide Number Placeholder 3">
            <a:extLst>
              <a:ext uri="{FF2B5EF4-FFF2-40B4-BE49-F238E27FC236}">
                <a16:creationId xmlns:a16="http://schemas.microsoft.com/office/drawing/2014/main" id="{0A10D2D5-A662-F909-CCB7-AC03A39EB077}"/>
              </a:ext>
            </a:extLst>
          </p:cNvPr>
          <p:cNvSpPr>
            <a:spLocks noGrp="1"/>
          </p:cNvSpPr>
          <p:nvPr>
            <p:ph type="sldNum" sz="quarter" idx="5"/>
          </p:nvPr>
        </p:nvSpPr>
        <p:spPr/>
        <p:txBody>
          <a:bodyPr/>
          <a:lstStyle/>
          <a:p>
            <a:fld id="{D11B9F01-7E3C-47F7-BCE9-3961C9D43F25}" type="slidenum">
              <a:rPr lang="en-GB" smtClean="0"/>
              <a:t>23</a:t>
            </a:fld>
            <a:endParaRPr lang="en-GB"/>
          </a:p>
        </p:txBody>
      </p:sp>
    </p:spTree>
    <p:extLst>
      <p:ext uri="{BB962C8B-B14F-4D97-AF65-F5344CB8AC3E}">
        <p14:creationId xmlns:p14="http://schemas.microsoft.com/office/powerpoint/2010/main" val="1201733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3DB4C-17AD-8705-E0E6-1E4BCD1F6F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26F664-2CF2-9F21-4A3A-34145F7F91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EDD951-B143-FFE0-4D33-53752C8818E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45850495-C54A-6CE1-83BC-0F2E532C7104}"/>
              </a:ext>
            </a:extLst>
          </p:cNvPr>
          <p:cNvSpPr>
            <a:spLocks noGrp="1"/>
          </p:cNvSpPr>
          <p:nvPr>
            <p:ph type="sldNum" sz="quarter" idx="5"/>
          </p:nvPr>
        </p:nvSpPr>
        <p:spPr/>
        <p:txBody>
          <a:bodyPr/>
          <a:lstStyle/>
          <a:p>
            <a:fld id="{D11B9F01-7E3C-47F7-BCE9-3961C9D43F25}" type="slidenum">
              <a:rPr lang="en-GB" smtClean="0"/>
              <a:t>26</a:t>
            </a:fld>
            <a:endParaRPr lang="en-GB"/>
          </a:p>
        </p:txBody>
      </p:sp>
    </p:spTree>
    <p:extLst>
      <p:ext uri="{BB962C8B-B14F-4D97-AF65-F5344CB8AC3E}">
        <p14:creationId xmlns:p14="http://schemas.microsoft.com/office/powerpoint/2010/main" val="543208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399E3-C64D-2A21-3764-50B44FCCDB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1A98AE7-E9A5-F597-CC61-A5E9755C44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45D4115-A7B7-607D-9443-AC9DE0CB371C}"/>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5" name="Footer Placeholder 4">
            <a:extLst>
              <a:ext uri="{FF2B5EF4-FFF2-40B4-BE49-F238E27FC236}">
                <a16:creationId xmlns:a16="http://schemas.microsoft.com/office/drawing/2014/main" id="{198E0399-B3D7-CABA-37B7-CFE1CE5F49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1DC126-F0BE-5D34-439A-4F5011EF28A2}"/>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283622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0EEB1-B5B2-997D-3940-F1B75F76FFE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7EAB9A-0E52-B948-0125-C52C547C34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3B7B64-BD33-7870-6771-A431252ED64D}"/>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5" name="Footer Placeholder 4">
            <a:extLst>
              <a:ext uri="{FF2B5EF4-FFF2-40B4-BE49-F238E27FC236}">
                <a16:creationId xmlns:a16="http://schemas.microsoft.com/office/drawing/2014/main" id="{15461539-F954-F541-5844-1F2ADB3818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5E54CF-6805-04C5-F0A4-2AD294FB76EC}"/>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269841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417017-3BB6-4798-9DC8-8ABB2D750D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EFE929-9052-C1F8-435C-9B752305E4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C2B6C1-7D94-8514-E158-38892BE66A4F}"/>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5" name="Footer Placeholder 4">
            <a:extLst>
              <a:ext uri="{FF2B5EF4-FFF2-40B4-BE49-F238E27FC236}">
                <a16:creationId xmlns:a16="http://schemas.microsoft.com/office/drawing/2014/main" id="{6A6D7285-D2D3-C95D-062E-01D42ADA70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F2704C-6609-D773-25F1-41C4531CEA48}"/>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73638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D91F-C997-2820-A221-4266B66533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937C9A-712A-E2FB-E82E-005DF5484F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BF2BE0-F575-43BF-3CB2-6650F723C7EA}"/>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5" name="Footer Placeholder 4">
            <a:extLst>
              <a:ext uri="{FF2B5EF4-FFF2-40B4-BE49-F238E27FC236}">
                <a16:creationId xmlns:a16="http://schemas.microsoft.com/office/drawing/2014/main" id="{C3CC8FE9-B335-1D52-DB02-68A0B3C7DE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2650AE-3204-13FB-BC95-7F901F6693CA}"/>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00882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A248-91A6-8FA4-824A-7AB647F0D7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1F2C2D-0791-15E0-D741-2E68118410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96E0E8-EE6E-2699-036F-CCD5E290A9CE}"/>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5" name="Footer Placeholder 4">
            <a:extLst>
              <a:ext uri="{FF2B5EF4-FFF2-40B4-BE49-F238E27FC236}">
                <a16:creationId xmlns:a16="http://schemas.microsoft.com/office/drawing/2014/main" id="{52B8B068-0CEA-EDC1-F850-50333173EB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0F20B8-2F96-C36C-7D2E-3F7D169B9EBF}"/>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87184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7BB4-7AC6-AD6E-BB19-E0F6F81F26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E0DB74-F713-36FC-592A-F40E51A604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C49256-7CD3-5A75-DCA8-B720A26A89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AF1458-3D41-BF58-BA1D-5C8603F4505F}"/>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6" name="Footer Placeholder 5">
            <a:extLst>
              <a:ext uri="{FF2B5EF4-FFF2-40B4-BE49-F238E27FC236}">
                <a16:creationId xmlns:a16="http://schemas.microsoft.com/office/drawing/2014/main" id="{C96D4329-83EA-02C7-7507-E13A47E0EA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1C2A02-F361-B624-3ED3-295AA8993632}"/>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03960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69DBB-9C30-7277-2907-159B031038F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4441A4-80A2-8827-C390-826ED79FB7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8EC67C-1E57-67EC-E6D4-3DD55240B9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D03E618-11FB-0B04-3876-6C783D789A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CD396B-D16F-543A-A43C-F1642D2CD2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ADA6BEF-DDA7-87B3-0D5F-784D83973384}"/>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8" name="Footer Placeholder 7">
            <a:extLst>
              <a:ext uri="{FF2B5EF4-FFF2-40B4-BE49-F238E27FC236}">
                <a16:creationId xmlns:a16="http://schemas.microsoft.com/office/drawing/2014/main" id="{321AF7D9-7948-019C-A406-39965F9FB2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B22FA9-C6D5-3B7D-9F9A-86E267931F51}"/>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14131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C72CE-60F9-40CC-659D-FC41F74D234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3359C8-D9D9-5E86-0C14-3F7ED2161456}"/>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4" name="Footer Placeholder 3">
            <a:extLst>
              <a:ext uri="{FF2B5EF4-FFF2-40B4-BE49-F238E27FC236}">
                <a16:creationId xmlns:a16="http://schemas.microsoft.com/office/drawing/2014/main" id="{9581C9D8-AE61-BC0D-2EA0-5CDABA502F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5CED508-22D7-84BE-9899-FFD4DF51ED76}"/>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106482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E9D949-2B5E-E75B-F66F-DD5E87D34C3F}"/>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3" name="Footer Placeholder 2">
            <a:extLst>
              <a:ext uri="{FF2B5EF4-FFF2-40B4-BE49-F238E27FC236}">
                <a16:creationId xmlns:a16="http://schemas.microsoft.com/office/drawing/2014/main" id="{09164FFC-CF93-2526-DBE2-0D2D9845B3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7C2506-1627-4BC3-5672-AFE62D00958B}"/>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8708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1C859-1AA1-F83D-8D11-C6512B0F9C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B3172-F294-B672-A23A-B00E087A8A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40E9771-8B8C-EC07-93F6-AD6BC89CA6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29E789-3A16-E26E-DC81-EE09005A6EBC}"/>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6" name="Footer Placeholder 5">
            <a:extLst>
              <a:ext uri="{FF2B5EF4-FFF2-40B4-BE49-F238E27FC236}">
                <a16:creationId xmlns:a16="http://schemas.microsoft.com/office/drawing/2014/main" id="{36A1753A-A254-902B-3A05-207B532DB2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239D23-CB5E-33F6-EA55-9E391FCBEE95}"/>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285630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E863-3DFE-0AA2-0C54-07BC9B7248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6930CAC-C0CB-3FA7-0802-A0C060C4F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44360F-BC7F-8306-8B03-9CEF2E00F2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C41277-A9FF-B9BC-7D77-D22A782A0CC8}"/>
              </a:ext>
            </a:extLst>
          </p:cNvPr>
          <p:cNvSpPr>
            <a:spLocks noGrp="1"/>
          </p:cNvSpPr>
          <p:nvPr>
            <p:ph type="dt" sz="half" idx="10"/>
          </p:nvPr>
        </p:nvSpPr>
        <p:spPr/>
        <p:txBody>
          <a:bodyPr/>
          <a:lstStyle/>
          <a:p>
            <a:fld id="{90C3243C-B209-4C90-BC3A-4069C0743B05}" type="datetimeFigureOut">
              <a:rPr lang="en-GB" smtClean="0"/>
              <a:t>27/11/2024</a:t>
            </a:fld>
            <a:endParaRPr lang="en-GB"/>
          </a:p>
        </p:txBody>
      </p:sp>
      <p:sp>
        <p:nvSpPr>
          <p:cNvPr id="6" name="Footer Placeholder 5">
            <a:extLst>
              <a:ext uri="{FF2B5EF4-FFF2-40B4-BE49-F238E27FC236}">
                <a16:creationId xmlns:a16="http://schemas.microsoft.com/office/drawing/2014/main" id="{F76C900A-45EA-DE3C-21A1-57AE5C16DF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0061A1-AF87-CDBF-1916-B30BBAB866CE}"/>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978191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025DB-F975-8679-63B9-A9E35F3691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4FC803-CAC9-F969-CFBA-572F6341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370AA7-AFEE-199B-D604-B476776354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C3243C-B209-4C90-BC3A-4069C0743B05}" type="datetimeFigureOut">
              <a:rPr lang="en-GB" smtClean="0"/>
              <a:t>27/11/2024</a:t>
            </a:fld>
            <a:endParaRPr lang="en-GB"/>
          </a:p>
        </p:txBody>
      </p:sp>
      <p:sp>
        <p:nvSpPr>
          <p:cNvPr id="5" name="Footer Placeholder 4">
            <a:extLst>
              <a:ext uri="{FF2B5EF4-FFF2-40B4-BE49-F238E27FC236}">
                <a16:creationId xmlns:a16="http://schemas.microsoft.com/office/drawing/2014/main" id="{0A720A20-2BCC-6EE2-A30B-FFFAA35269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0451EFC-A5E4-973A-DE24-418B3B325A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828A37-41E6-42D9-B5FB-3C1AB5AF2421}" type="slidenum">
              <a:rPr lang="en-GB" smtClean="0"/>
              <a:t>‹#›</a:t>
            </a:fld>
            <a:endParaRPr lang="en-GB"/>
          </a:p>
        </p:txBody>
      </p:sp>
    </p:spTree>
    <p:extLst>
      <p:ext uri="{BB962C8B-B14F-4D97-AF65-F5344CB8AC3E}">
        <p14:creationId xmlns:p14="http://schemas.microsoft.com/office/powerpoint/2010/main" val="3518121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samrc.ac.za/research/intramural-research-units/HealthSystems-current-project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778893-49AA-473A-337A-224436033B5E}"/>
              </a:ext>
            </a:extLst>
          </p:cNvPr>
          <p:cNvSpPr>
            <a:spLocks noGrp="1"/>
          </p:cNvSpPr>
          <p:nvPr>
            <p:ph type="ctrTitle"/>
          </p:nvPr>
        </p:nvSpPr>
        <p:spPr>
          <a:xfrm>
            <a:off x="638881" y="457200"/>
            <a:ext cx="10909640" cy="1368614"/>
          </a:xfrm>
        </p:spPr>
        <p:txBody>
          <a:bodyPr anchor="ctr">
            <a:normAutofit fontScale="90000"/>
          </a:bodyPr>
          <a:lstStyle/>
          <a:p>
            <a:br>
              <a:rPr lang="en-GB" sz="4000" b="1" i="0" u="none" strike="noStrike" baseline="0" dirty="0">
                <a:latin typeface="Arial" panose="020B0604020202020204" pitchFamily="34" charset="0"/>
                <a:cs typeface="Arial" panose="020B0604020202020204" pitchFamily="34" charset="0"/>
              </a:rPr>
            </a:br>
            <a:r>
              <a:rPr lang="en-GB" sz="4000" b="1" i="0" u="none" strike="noStrike" baseline="0" dirty="0">
                <a:latin typeface="Arial" panose="020B0604020202020204" pitchFamily="34" charset="0"/>
                <a:cs typeface="Arial" panose="020B0604020202020204" pitchFamily="34" charset="0"/>
              </a:rPr>
              <a:t>Feedback on main inputs at </a:t>
            </a:r>
            <a:r>
              <a:rPr lang="en-US" sz="4000" b="1" i="0" u="none" strike="noStrike" baseline="0" dirty="0">
                <a:latin typeface="Arial" panose="020B0604020202020204" pitchFamily="34" charset="0"/>
                <a:cs typeface="Arial" panose="020B0604020202020204" pitchFamily="34" charset="0"/>
              </a:rPr>
              <a:t>maternity care dialogue held on 5 September</a:t>
            </a:r>
            <a:br>
              <a:rPr lang="en-US" sz="2100" b="1" i="0" u="none" strike="noStrike" baseline="0" dirty="0">
                <a:latin typeface="Arial" panose="020B0604020202020204" pitchFamily="34" charset="0"/>
                <a:cs typeface="Arial" panose="020B0604020202020204" pitchFamily="34" charset="0"/>
              </a:rPr>
            </a:br>
            <a:br>
              <a:rPr lang="en-US" sz="2100" b="1" i="0" u="none" strike="noStrike" baseline="0" dirty="0">
                <a:latin typeface="Arial" panose="020B0604020202020204" pitchFamily="34" charset="0"/>
                <a:cs typeface="Arial" panose="020B0604020202020204" pitchFamily="34" charset="0"/>
              </a:rPr>
            </a:br>
            <a:endParaRPr lang="en-GB" sz="2100" b="1" dirty="0">
              <a:latin typeface="Arial" panose="020B0604020202020204" pitchFamily="34" charset="0"/>
              <a:cs typeface="Arial" panose="020B0604020202020204" pitchFamily="34" charset="0"/>
            </a:endParaRPr>
          </a:p>
        </p:txBody>
      </p:sp>
      <p:sp>
        <p:nvSpPr>
          <p:cNvPr id="13"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8" descr="UCT logocircless.jpg">
            <a:extLst>
              <a:ext uri="{FF2B5EF4-FFF2-40B4-BE49-F238E27FC236}">
                <a16:creationId xmlns:a16="http://schemas.microsoft.com/office/drawing/2014/main" id="{0219A120-B83C-29AC-5626-C7BB6BBFA4C5}"/>
              </a:ext>
            </a:extLst>
          </p:cNvPr>
          <p:cNvPicPr>
            <a:picLocks noChangeAspect="1"/>
          </p:cNvPicPr>
          <p:nvPr/>
        </p:nvPicPr>
        <p:blipFill>
          <a:blip r:embed="rId2">
            <a:extLst>
              <a:ext uri="{28A0092B-C50C-407E-A947-70E740481C1C}">
                <a14:useLocalDpi xmlns:a14="http://schemas.microsoft.com/office/drawing/2010/main" val="0"/>
              </a:ext>
            </a:extLst>
          </a:blip>
          <a:srcRect l="15109" t="8772" r="7974" b="7899"/>
          <a:stretch>
            <a:fillRect/>
          </a:stretch>
        </p:blipFill>
        <p:spPr bwMode="auto">
          <a:xfrm>
            <a:off x="9693858" y="5321029"/>
            <a:ext cx="1809831" cy="1274323"/>
          </a:xfrm>
          <a:prstGeom prst="rect">
            <a:avLst/>
          </a:prstGeom>
          <a:solidFill>
            <a:schemeClr val="bg1"/>
          </a:solidFill>
        </p:spPr>
      </p:pic>
      <p:pic>
        <p:nvPicPr>
          <p:cNvPr id="4" name="Picture 8" descr="Home">
            <a:extLst>
              <a:ext uri="{FF2B5EF4-FFF2-40B4-BE49-F238E27FC236}">
                <a16:creationId xmlns:a16="http://schemas.microsoft.com/office/drawing/2014/main" id="{29F48A04-558F-26C2-4057-B54B0CDC52E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3701" y="2508990"/>
            <a:ext cx="4505073" cy="211745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D1C3083F-2A75-AAEC-B545-C930677C9E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9018" y="2634134"/>
            <a:ext cx="3859093" cy="2117452"/>
          </a:xfrm>
          <a:prstGeom prst="rect">
            <a:avLst/>
          </a:prstGeom>
        </p:spPr>
      </p:pic>
    </p:spTree>
    <p:extLst>
      <p:ext uri="{BB962C8B-B14F-4D97-AF65-F5344CB8AC3E}">
        <p14:creationId xmlns:p14="http://schemas.microsoft.com/office/powerpoint/2010/main" val="3427165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1571329-A381-C25F-CEC5-F48F8E6D2D6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79CFAC-E18F-4969-6190-BA8B379A046B}"/>
              </a:ext>
            </a:extLst>
          </p:cNvPr>
          <p:cNvSpPr>
            <a:spLocks noGrp="1"/>
          </p:cNvSpPr>
          <p:nvPr>
            <p:ph type="title"/>
          </p:nvPr>
        </p:nvSpPr>
        <p:spPr>
          <a:xfrm>
            <a:off x="838200" y="365125"/>
            <a:ext cx="10515600" cy="1325563"/>
          </a:xfrm>
        </p:spPr>
        <p:txBody>
          <a:bodyPr>
            <a:normAutofit/>
          </a:bodyPr>
          <a:lstStyle/>
          <a:p>
            <a:r>
              <a:rPr lang="en-GB" sz="5000"/>
              <a:t>1. Desired outcomes / model checklist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1240D9-1902-0F2D-A2ED-E6880A56D08B}"/>
              </a:ext>
            </a:extLst>
          </p:cNvPr>
          <p:cNvSpPr>
            <a:spLocks noGrp="1"/>
          </p:cNvSpPr>
          <p:nvPr>
            <p:ph idx="1"/>
          </p:nvPr>
        </p:nvSpPr>
        <p:spPr>
          <a:xfrm>
            <a:off x="400594" y="1929383"/>
            <a:ext cx="10953206" cy="4845885"/>
          </a:xfrm>
        </p:spPr>
        <p:txBody>
          <a:bodyPr>
            <a:normAutofit/>
          </a:bodyPr>
          <a:lstStyle/>
          <a:p>
            <a:r>
              <a:rPr lang="en-US" sz="2000" dirty="0"/>
              <a:t>New model(s) should: </a:t>
            </a:r>
          </a:p>
          <a:p>
            <a:pPr lvl="1"/>
            <a:r>
              <a:rPr lang="en-US" sz="2000" dirty="0"/>
              <a:t>Be based on a common agreed-to set of protocols and clinical guidelines</a:t>
            </a:r>
          </a:p>
          <a:p>
            <a:pPr lvl="1"/>
            <a:r>
              <a:rPr lang="en-US" sz="2000" dirty="0"/>
              <a:t>Deliver safe, high quality and appropriate care </a:t>
            </a:r>
          </a:p>
          <a:p>
            <a:pPr lvl="1"/>
            <a:r>
              <a:rPr lang="en-US" sz="2000" dirty="0"/>
              <a:t>‘Women-centered care’ </a:t>
            </a:r>
          </a:p>
          <a:p>
            <a:pPr lvl="1"/>
            <a:r>
              <a:rPr lang="en-US" sz="2000" dirty="0"/>
              <a:t>Multi-disciplinary team-based approach (midwives, doctors, clinical associates </a:t>
            </a:r>
            <a:r>
              <a:rPr lang="en-US" sz="2000" dirty="0" err="1"/>
              <a:t>etc</a:t>
            </a:r>
            <a:r>
              <a:rPr lang="en-US" sz="2000" dirty="0"/>
              <a:t>)</a:t>
            </a:r>
          </a:p>
          <a:p>
            <a:pPr lvl="1"/>
            <a:r>
              <a:rPr lang="en-US" sz="2000" dirty="0"/>
              <a:t>Provide agreed-to standardized set of maternity benefits </a:t>
            </a:r>
          </a:p>
          <a:p>
            <a:pPr lvl="1"/>
            <a:r>
              <a:rPr lang="en-US" sz="2000" dirty="0"/>
              <a:t>Improve / address equity concerns in distribution of resources and outcomes – public vs private, urban vs. rural </a:t>
            </a:r>
          </a:p>
          <a:p>
            <a:pPr lvl="1"/>
            <a:r>
              <a:rPr lang="en-US" sz="2000" dirty="0"/>
              <a:t>Provide a platform for more efficient use of resources </a:t>
            </a:r>
          </a:p>
          <a:p>
            <a:pPr lvl="1"/>
            <a:r>
              <a:rPr lang="en-US" sz="2000" dirty="0"/>
              <a:t>Improve market competitiveness and improve efficiencies</a:t>
            </a:r>
          </a:p>
          <a:p>
            <a:pPr lvl="1"/>
            <a:r>
              <a:rPr lang="en-US" sz="2000" dirty="0"/>
              <a:t>Lend itself to public-private partnerships</a:t>
            </a:r>
          </a:p>
          <a:p>
            <a:pPr lvl="1"/>
            <a:r>
              <a:rPr lang="en-US" sz="2000" dirty="0"/>
              <a:t>Be NHI “friendly”</a:t>
            </a:r>
          </a:p>
          <a:p>
            <a:pPr lvl="1"/>
            <a:r>
              <a:rPr lang="en-US" sz="2000" dirty="0"/>
              <a:t>Be usable as a training platform </a:t>
            </a:r>
          </a:p>
          <a:p>
            <a:endParaRPr lang="en-US" sz="1900" dirty="0"/>
          </a:p>
          <a:p>
            <a:endParaRPr lang="en-US" sz="1900" dirty="0"/>
          </a:p>
          <a:p>
            <a:pPr lvl="1"/>
            <a:endParaRPr lang="en-GB" sz="1900" dirty="0"/>
          </a:p>
        </p:txBody>
      </p:sp>
    </p:spTree>
    <p:extLst>
      <p:ext uri="{BB962C8B-B14F-4D97-AF65-F5344CB8AC3E}">
        <p14:creationId xmlns:p14="http://schemas.microsoft.com/office/powerpoint/2010/main" val="1142704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5F4B4A-8A61-BEE5-C80B-CBC21E5DEED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4F2655-1B13-5B9B-B6F6-76C95B1102F2}"/>
              </a:ext>
            </a:extLst>
          </p:cNvPr>
          <p:cNvSpPr>
            <a:spLocks noGrp="1"/>
          </p:cNvSpPr>
          <p:nvPr>
            <p:ph type="title"/>
          </p:nvPr>
        </p:nvSpPr>
        <p:spPr>
          <a:xfrm>
            <a:off x="838200" y="365125"/>
            <a:ext cx="10515600" cy="1325563"/>
          </a:xfrm>
        </p:spPr>
        <p:txBody>
          <a:bodyPr>
            <a:normAutofit/>
          </a:bodyPr>
          <a:lstStyle/>
          <a:p>
            <a:r>
              <a:rPr lang="en-GB" sz="5400"/>
              <a:t>2. Operating model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F785D18-14C1-8AEE-C5A0-81ABDBFE9DC1}"/>
              </a:ext>
            </a:extLst>
          </p:cNvPr>
          <p:cNvSpPr>
            <a:spLocks noGrp="1"/>
          </p:cNvSpPr>
          <p:nvPr>
            <p:ph idx="1"/>
          </p:nvPr>
        </p:nvSpPr>
        <p:spPr>
          <a:xfrm>
            <a:off x="838200" y="1929384"/>
            <a:ext cx="10515600" cy="4251960"/>
          </a:xfrm>
        </p:spPr>
        <p:txBody>
          <a:bodyPr>
            <a:normAutofit/>
          </a:bodyPr>
          <a:lstStyle/>
          <a:p>
            <a:r>
              <a:rPr lang="en-US" sz="2000" dirty="0"/>
              <a:t>Location?</a:t>
            </a:r>
          </a:p>
          <a:p>
            <a:pPr lvl="1"/>
            <a:r>
              <a:rPr lang="en-US" sz="2000" dirty="0"/>
              <a:t>Hospital- within or on the grounds</a:t>
            </a:r>
          </a:p>
          <a:p>
            <a:pPr lvl="1"/>
            <a:r>
              <a:rPr lang="en-US" sz="2000" dirty="0"/>
              <a:t>Volumes and economies of scale</a:t>
            </a:r>
          </a:p>
          <a:p>
            <a:pPr lvl="1"/>
            <a:r>
              <a:rPr lang="en-US" sz="2000" dirty="0"/>
              <a:t>Pregnancy and birthing not a disease – </a:t>
            </a:r>
            <a:r>
              <a:rPr lang="en-US" sz="2000" dirty="0" err="1"/>
              <a:t>centre</a:t>
            </a:r>
            <a:r>
              <a:rPr lang="en-US" sz="2000" dirty="0"/>
              <a:t> should not be located where “sick” people go</a:t>
            </a:r>
          </a:p>
          <a:p>
            <a:pPr lvl="1"/>
            <a:r>
              <a:rPr lang="en-US" sz="2000" dirty="0"/>
              <a:t>Different locations for different settings and contexts</a:t>
            </a:r>
          </a:p>
          <a:p>
            <a:r>
              <a:rPr lang="en-US" sz="2000" dirty="0"/>
              <a:t>Ownership? </a:t>
            </a:r>
          </a:p>
          <a:p>
            <a:pPr lvl="1"/>
            <a:r>
              <a:rPr lang="en-US" sz="2000" dirty="0"/>
              <a:t>Hospital (group) owned vs. professional ownership, mixed ownership ?</a:t>
            </a:r>
          </a:p>
          <a:p>
            <a:pPr lvl="1"/>
            <a:r>
              <a:rPr lang="en-US" sz="2000" dirty="0"/>
              <a:t>Start up costs </a:t>
            </a:r>
          </a:p>
          <a:p>
            <a:r>
              <a:rPr lang="en-US" sz="2000" dirty="0"/>
              <a:t>Mix and integration of “front office” clinical delivery platform and the back-office support platforms</a:t>
            </a:r>
          </a:p>
          <a:p>
            <a:pPr lvl="1"/>
            <a:endParaRPr lang="en-GB" sz="2000" dirty="0"/>
          </a:p>
        </p:txBody>
      </p:sp>
    </p:spTree>
    <p:extLst>
      <p:ext uri="{BB962C8B-B14F-4D97-AF65-F5344CB8AC3E}">
        <p14:creationId xmlns:p14="http://schemas.microsoft.com/office/powerpoint/2010/main" val="2976624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37F5E8-3D41-210A-1CD2-6C5C14A6D081}"/>
              </a:ext>
            </a:extLst>
          </p:cNvPr>
          <p:cNvSpPr>
            <a:spLocks noGrp="1"/>
          </p:cNvSpPr>
          <p:nvPr>
            <p:ph type="title"/>
          </p:nvPr>
        </p:nvSpPr>
        <p:spPr>
          <a:xfrm>
            <a:off x="838200" y="365125"/>
            <a:ext cx="10515600" cy="1325563"/>
          </a:xfrm>
        </p:spPr>
        <p:txBody>
          <a:bodyPr>
            <a:normAutofit/>
          </a:bodyPr>
          <a:lstStyle/>
          <a:p>
            <a:r>
              <a:rPr lang="en-GB" sz="5400"/>
              <a:t>3. Clinical care model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45C0D17-42EF-2DA7-3F8D-32AF3B83CCBF}"/>
              </a:ext>
            </a:extLst>
          </p:cNvPr>
          <p:cNvSpPr>
            <a:spLocks noGrp="1"/>
          </p:cNvSpPr>
          <p:nvPr>
            <p:ph idx="1"/>
          </p:nvPr>
        </p:nvSpPr>
        <p:spPr>
          <a:xfrm>
            <a:off x="402772" y="1972926"/>
            <a:ext cx="10760242" cy="4769799"/>
          </a:xfrm>
        </p:spPr>
        <p:txBody>
          <a:bodyPr>
            <a:normAutofit/>
          </a:bodyPr>
          <a:lstStyle/>
          <a:p>
            <a:pPr lvl="1"/>
            <a:r>
              <a:rPr lang="en-GB" dirty="0"/>
              <a:t>Address current lack of clinical governance and oversight in the private sector and lack of enforceability of guidelines</a:t>
            </a:r>
          </a:p>
          <a:p>
            <a:pPr lvl="1"/>
            <a:r>
              <a:rPr lang="en-GB" dirty="0"/>
              <a:t>Lack of reporting of maternal and perinatal morbidity and mortality from private and inconsistent hospital MPDSR auditing processes</a:t>
            </a:r>
          </a:p>
          <a:p>
            <a:pPr lvl="1"/>
            <a:r>
              <a:rPr lang="en-GB" dirty="0"/>
              <a:t>Currently omissions of care in private sector (eg coverage of antenatal HIV testing)</a:t>
            </a:r>
          </a:p>
          <a:p>
            <a:pPr lvl="1"/>
            <a:r>
              <a:rPr lang="en-GB" dirty="0"/>
              <a:t>Information systems geared towards patient care rather than just billing </a:t>
            </a:r>
          </a:p>
          <a:p>
            <a:pPr lvl="1"/>
            <a:r>
              <a:rPr lang="en-GB" dirty="0"/>
              <a:t>Clinical governance/patient safety is linked to liability</a:t>
            </a:r>
          </a:p>
          <a:p>
            <a:pPr lvl="1"/>
            <a:r>
              <a:rPr lang="en-GB" dirty="0"/>
              <a:t>Risk managers to ensure that guidelines are adhered to</a:t>
            </a:r>
          </a:p>
          <a:p>
            <a:pPr lvl="1"/>
            <a:r>
              <a:rPr lang="en-GB" dirty="0"/>
              <a:t>Need for coaching and mentorship around clinical governance</a:t>
            </a:r>
          </a:p>
          <a:p>
            <a:pPr lvl="1"/>
            <a:endParaRPr lang="en-GB" dirty="0"/>
          </a:p>
        </p:txBody>
      </p:sp>
    </p:spTree>
    <p:extLst>
      <p:ext uri="{BB962C8B-B14F-4D97-AF65-F5344CB8AC3E}">
        <p14:creationId xmlns:p14="http://schemas.microsoft.com/office/powerpoint/2010/main" val="58520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37F5E8-3D41-210A-1CD2-6C5C14A6D081}"/>
              </a:ext>
            </a:extLst>
          </p:cNvPr>
          <p:cNvSpPr>
            <a:spLocks noGrp="1"/>
          </p:cNvSpPr>
          <p:nvPr>
            <p:ph type="title"/>
          </p:nvPr>
        </p:nvSpPr>
        <p:spPr>
          <a:xfrm>
            <a:off x="838200" y="365125"/>
            <a:ext cx="10515600" cy="1325563"/>
          </a:xfrm>
        </p:spPr>
        <p:txBody>
          <a:bodyPr>
            <a:normAutofit/>
          </a:bodyPr>
          <a:lstStyle/>
          <a:p>
            <a:r>
              <a:rPr lang="en-GB" sz="5400"/>
              <a:t>3. Clinical care model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45C0D17-42EF-2DA7-3F8D-32AF3B83CCBF}"/>
              </a:ext>
            </a:extLst>
          </p:cNvPr>
          <p:cNvSpPr>
            <a:spLocks noGrp="1"/>
          </p:cNvSpPr>
          <p:nvPr>
            <p:ph idx="1"/>
          </p:nvPr>
        </p:nvSpPr>
        <p:spPr>
          <a:xfrm>
            <a:off x="838200" y="1929384"/>
            <a:ext cx="10515600" cy="4251960"/>
          </a:xfrm>
        </p:spPr>
        <p:txBody>
          <a:bodyPr>
            <a:normAutofit/>
          </a:bodyPr>
          <a:lstStyle/>
          <a:p>
            <a:pPr lvl="1"/>
            <a:r>
              <a:rPr lang="en-GB" sz="2200" dirty="0"/>
              <a:t>Need to define what would be included in a benefit package for a maternity episode of care – does it include the full continuum from antenatal through to postnatal? (implications for alignment with NHI)</a:t>
            </a:r>
          </a:p>
          <a:p>
            <a:pPr lvl="1"/>
            <a:r>
              <a:rPr lang="en-GB" sz="2200" dirty="0"/>
              <a:t>Clinical pathway determined by a risk stratification</a:t>
            </a:r>
          </a:p>
          <a:p>
            <a:pPr lvl="1"/>
            <a:r>
              <a:rPr lang="en-GB" sz="2200" dirty="0"/>
              <a:t>Concerns about under-servicing with a global fee (eg not involving an anaesthetist for epidural)</a:t>
            </a:r>
          </a:p>
        </p:txBody>
      </p:sp>
    </p:spTree>
    <p:extLst>
      <p:ext uri="{BB962C8B-B14F-4D97-AF65-F5344CB8AC3E}">
        <p14:creationId xmlns:p14="http://schemas.microsoft.com/office/powerpoint/2010/main" val="4291826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9449E1-26D1-ECCF-E6C8-23323D7338CD}"/>
              </a:ext>
            </a:extLst>
          </p:cNvPr>
          <p:cNvSpPr>
            <a:spLocks noGrp="1"/>
          </p:cNvSpPr>
          <p:nvPr>
            <p:ph type="title"/>
          </p:nvPr>
        </p:nvSpPr>
        <p:spPr>
          <a:xfrm>
            <a:off x="838200" y="365125"/>
            <a:ext cx="10515600" cy="1325563"/>
          </a:xfrm>
        </p:spPr>
        <p:txBody>
          <a:bodyPr>
            <a:normAutofit/>
          </a:bodyPr>
          <a:lstStyle/>
          <a:p>
            <a:r>
              <a:rPr lang="en-GB" sz="5400"/>
              <a:t>4. Care team</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B2C29E-68B3-6D83-9D19-39EF2B734F11}"/>
              </a:ext>
            </a:extLst>
          </p:cNvPr>
          <p:cNvSpPr>
            <a:spLocks noGrp="1"/>
          </p:cNvSpPr>
          <p:nvPr>
            <p:ph idx="1"/>
          </p:nvPr>
        </p:nvSpPr>
        <p:spPr>
          <a:xfrm>
            <a:off x="838200" y="1929384"/>
            <a:ext cx="10515600" cy="4251960"/>
          </a:xfrm>
        </p:spPr>
        <p:txBody>
          <a:bodyPr>
            <a:normAutofit/>
          </a:bodyPr>
          <a:lstStyle/>
          <a:p>
            <a:r>
              <a:rPr lang="en-GB" sz="2200"/>
              <a:t>Current model with largely solo practices results in low productivity</a:t>
            </a:r>
          </a:p>
          <a:p>
            <a:r>
              <a:rPr lang="en-GB" sz="2200"/>
              <a:t>Midwives are the ‘experts’ in normal vaginal delivery but skills in private sector have been lost</a:t>
            </a:r>
          </a:p>
          <a:p>
            <a:r>
              <a:rPr lang="en-GB" sz="2200"/>
              <a:t>Re-skilling of midwives and direct-entry midwifery training</a:t>
            </a:r>
          </a:p>
          <a:p>
            <a:r>
              <a:rPr lang="en-GB" sz="2200"/>
              <a:t>Maternity teams should be multi skilled including midwives, GPs/MOs, clinical associates and specialists(obstetrician, anaesthetist, paediatrician, neonatologist)</a:t>
            </a:r>
          </a:p>
          <a:p>
            <a:r>
              <a:rPr lang="en-GB" sz="2200"/>
              <a:t>GPs need re-skilling in surgical skills</a:t>
            </a:r>
          </a:p>
          <a:p>
            <a:r>
              <a:rPr lang="en-GB" sz="2200"/>
              <a:t>Each discipline should be working at the top of their scope</a:t>
            </a:r>
          </a:p>
          <a:p>
            <a:endParaRPr lang="en-GB" sz="2200"/>
          </a:p>
        </p:txBody>
      </p:sp>
    </p:spTree>
    <p:extLst>
      <p:ext uri="{BB962C8B-B14F-4D97-AF65-F5344CB8AC3E}">
        <p14:creationId xmlns:p14="http://schemas.microsoft.com/office/powerpoint/2010/main" val="168517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7F438B-AFF6-EAB0-F0E9-494030F77A63}"/>
              </a:ext>
            </a:extLst>
          </p:cNvPr>
          <p:cNvSpPr>
            <a:spLocks noGrp="1"/>
          </p:cNvSpPr>
          <p:nvPr>
            <p:ph type="title"/>
          </p:nvPr>
        </p:nvSpPr>
        <p:spPr>
          <a:xfrm>
            <a:off x="838200" y="365125"/>
            <a:ext cx="10515600" cy="1325563"/>
          </a:xfrm>
        </p:spPr>
        <p:txBody>
          <a:bodyPr>
            <a:normAutofit/>
          </a:bodyPr>
          <a:lstStyle/>
          <a:p>
            <a:r>
              <a:rPr lang="en-GB" sz="5400"/>
              <a:t>4. Care teams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A530661-5FFB-5F37-E0CB-2CC0D5300B31}"/>
              </a:ext>
            </a:extLst>
          </p:cNvPr>
          <p:cNvSpPr>
            <a:spLocks noGrp="1"/>
          </p:cNvSpPr>
          <p:nvPr>
            <p:ph idx="1"/>
          </p:nvPr>
        </p:nvSpPr>
        <p:spPr>
          <a:xfrm>
            <a:off x="838200" y="1929384"/>
            <a:ext cx="10515600" cy="4251960"/>
          </a:xfrm>
        </p:spPr>
        <p:txBody>
          <a:bodyPr>
            <a:normAutofit/>
          </a:bodyPr>
          <a:lstStyle/>
          <a:p>
            <a:r>
              <a:rPr lang="en-GB" sz="2200"/>
              <a:t>Shifts to team-based models should be done in a non-threatening way to get buy-in</a:t>
            </a:r>
          </a:p>
          <a:p>
            <a:r>
              <a:rPr lang="en-GB" sz="2200"/>
              <a:t>Inter-disciplinary trust is important for teamwork</a:t>
            </a:r>
          </a:p>
          <a:p>
            <a:r>
              <a:rPr lang="en-GB" sz="2200"/>
              <a:t>Increase respect for midwives</a:t>
            </a:r>
          </a:p>
          <a:p>
            <a:pPr marL="0" indent="0">
              <a:buNone/>
            </a:pPr>
            <a:endParaRPr lang="en-GB" sz="2200" i="1"/>
          </a:p>
        </p:txBody>
      </p:sp>
    </p:spTree>
    <p:extLst>
      <p:ext uri="{BB962C8B-B14F-4D97-AF65-F5344CB8AC3E}">
        <p14:creationId xmlns:p14="http://schemas.microsoft.com/office/powerpoint/2010/main" val="530501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1994655-E40D-FDE1-76A9-1686C4B5A7E0}"/>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E4B15A-6FA8-099E-FB20-2FE179562FAE}"/>
              </a:ext>
            </a:extLst>
          </p:cNvPr>
          <p:cNvSpPr>
            <a:spLocks noGrp="1"/>
          </p:cNvSpPr>
          <p:nvPr>
            <p:ph type="title"/>
          </p:nvPr>
        </p:nvSpPr>
        <p:spPr>
          <a:xfrm>
            <a:off x="838200" y="365125"/>
            <a:ext cx="10515600" cy="1325563"/>
          </a:xfrm>
        </p:spPr>
        <p:txBody>
          <a:bodyPr>
            <a:normAutofit/>
          </a:bodyPr>
          <a:lstStyle/>
          <a:p>
            <a:r>
              <a:rPr lang="en-GB" sz="4200" dirty="0"/>
              <a:t>5. Information and education: demand side</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D02A4A34-926B-4F63-0F32-3EE3F3FEE142}"/>
              </a:ext>
            </a:extLst>
          </p:cNvPr>
          <p:cNvSpPr>
            <a:spLocks noGrp="1"/>
          </p:cNvSpPr>
          <p:nvPr>
            <p:ph idx="1"/>
          </p:nvPr>
        </p:nvSpPr>
        <p:spPr>
          <a:xfrm>
            <a:off x="838200" y="1929383"/>
            <a:ext cx="10853928" cy="4563491"/>
          </a:xfrm>
        </p:spPr>
        <p:txBody>
          <a:bodyPr>
            <a:normAutofit/>
          </a:bodyPr>
          <a:lstStyle/>
          <a:p>
            <a:r>
              <a:rPr lang="en-US" sz="2200" dirty="0"/>
              <a:t>High CD demand due to multiple factors</a:t>
            </a:r>
          </a:p>
          <a:p>
            <a:r>
              <a:rPr lang="en-US" sz="2200" dirty="0"/>
              <a:t>Information needed to address fear and misperceptions around normal vaginal birth</a:t>
            </a:r>
          </a:p>
          <a:p>
            <a:r>
              <a:rPr lang="en-US" sz="2200" dirty="0"/>
              <a:t>Women should be equipped to make informed choices</a:t>
            </a:r>
            <a:endParaRPr lang="en-ZA" sz="2200" dirty="0"/>
          </a:p>
        </p:txBody>
      </p:sp>
    </p:spTree>
    <p:extLst>
      <p:ext uri="{BB962C8B-B14F-4D97-AF65-F5344CB8AC3E}">
        <p14:creationId xmlns:p14="http://schemas.microsoft.com/office/powerpoint/2010/main" val="3212480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582CA6-2BE9-F970-1E5E-A6BA8496F6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0C9687-7414-FFA8-EDFF-3E867DED0FDF}"/>
              </a:ext>
            </a:extLst>
          </p:cNvPr>
          <p:cNvSpPr>
            <a:spLocks noGrp="1"/>
          </p:cNvSpPr>
          <p:nvPr>
            <p:ph type="title"/>
          </p:nvPr>
        </p:nvSpPr>
        <p:spPr>
          <a:xfrm>
            <a:off x="838200" y="365125"/>
            <a:ext cx="10515600" cy="1325563"/>
          </a:xfrm>
        </p:spPr>
        <p:txBody>
          <a:bodyPr>
            <a:normAutofit/>
          </a:bodyPr>
          <a:lstStyle/>
          <a:p>
            <a:r>
              <a:rPr lang="en-GB" sz="5400" dirty="0"/>
              <a:t>6. Financing and remuneration model </a:t>
            </a:r>
          </a:p>
        </p:txBody>
      </p:sp>
      <p:sp>
        <p:nvSpPr>
          <p:cNvPr id="3" name="Content Placeholder 2">
            <a:extLst>
              <a:ext uri="{FF2B5EF4-FFF2-40B4-BE49-F238E27FC236}">
                <a16:creationId xmlns:a16="http://schemas.microsoft.com/office/drawing/2014/main" id="{9DF57E26-F9A5-975D-1D20-222A856BA228}"/>
              </a:ext>
            </a:extLst>
          </p:cNvPr>
          <p:cNvSpPr>
            <a:spLocks noGrp="1"/>
          </p:cNvSpPr>
          <p:nvPr>
            <p:ph idx="1"/>
          </p:nvPr>
        </p:nvSpPr>
        <p:spPr>
          <a:xfrm>
            <a:off x="838200" y="1929384"/>
            <a:ext cx="10515600" cy="4251960"/>
          </a:xfrm>
        </p:spPr>
        <p:txBody>
          <a:bodyPr>
            <a:noAutofit/>
          </a:bodyPr>
          <a:lstStyle/>
          <a:p>
            <a:r>
              <a:rPr lang="en-US" sz="2200" dirty="0"/>
              <a:t>Funders: Individual, private funders, State, NHI?</a:t>
            </a:r>
          </a:p>
          <a:p>
            <a:r>
              <a:rPr lang="en-US" sz="2200" dirty="0"/>
              <a:t>Remuneration components: </a:t>
            </a:r>
          </a:p>
          <a:p>
            <a:pPr lvl="1"/>
            <a:r>
              <a:rPr lang="en-US" sz="2200" dirty="0"/>
              <a:t>Payer to </a:t>
            </a:r>
            <a:r>
              <a:rPr lang="en-US" sz="2200" dirty="0" err="1"/>
              <a:t>centre</a:t>
            </a:r>
            <a:r>
              <a:rPr lang="en-US" sz="2200" dirty="0"/>
              <a:t> / entity</a:t>
            </a:r>
          </a:p>
          <a:p>
            <a:pPr lvl="1"/>
            <a:r>
              <a:rPr lang="en-US" sz="2200" dirty="0"/>
              <a:t>Entity to professionals and staff</a:t>
            </a:r>
          </a:p>
          <a:p>
            <a:pPr lvl="1"/>
            <a:endParaRPr lang="en-GB" sz="2200" dirty="0"/>
          </a:p>
        </p:txBody>
      </p:sp>
    </p:spTree>
    <p:extLst>
      <p:ext uri="{BB962C8B-B14F-4D97-AF65-F5344CB8AC3E}">
        <p14:creationId xmlns:p14="http://schemas.microsoft.com/office/powerpoint/2010/main" val="2604320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3E53B-F4FA-A9E3-1CF8-DA8F0E9605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6D9AB5-75B6-03B7-9149-A8CA73C10AC9}"/>
              </a:ext>
            </a:extLst>
          </p:cNvPr>
          <p:cNvSpPr>
            <a:spLocks noGrp="1"/>
          </p:cNvSpPr>
          <p:nvPr>
            <p:ph type="title"/>
          </p:nvPr>
        </p:nvSpPr>
        <p:spPr>
          <a:xfrm>
            <a:off x="838200" y="365125"/>
            <a:ext cx="10515600" cy="1325563"/>
          </a:xfrm>
        </p:spPr>
        <p:txBody>
          <a:bodyPr>
            <a:normAutofit/>
          </a:bodyPr>
          <a:lstStyle/>
          <a:p>
            <a:r>
              <a:rPr lang="en-GB" sz="5400" dirty="0"/>
              <a:t>6. Financing and remuneration model </a:t>
            </a:r>
          </a:p>
        </p:txBody>
      </p:sp>
      <p:sp>
        <p:nvSpPr>
          <p:cNvPr id="3" name="Content Placeholder 2">
            <a:extLst>
              <a:ext uri="{FF2B5EF4-FFF2-40B4-BE49-F238E27FC236}">
                <a16:creationId xmlns:a16="http://schemas.microsoft.com/office/drawing/2014/main" id="{404C0E84-FBBA-7D59-AEFF-244C92484829}"/>
              </a:ext>
            </a:extLst>
          </p:cNvPr>
          <p:cNvSpPr>
            <a:spLocks noGrp="1"/>
          </p:cNvSpPr>
          <p:nvPr>
            <p:ph idx="1"/>
          </p:nvPr>
        </p:nvSpPr>
        <p:spPr>
          <a:xfrm>
            <a:off x="838200" y="1929384"/>
            <a:ext cx="10515600" cy="4251960"/>
          </a:xfrm>
        </p:spPr>
        <p:txBody>
          <a:bodyPr>
            <a:noAutofit/>
          </a:bodyPr>
          <a:lstStyle/>
          <a:p>
            <a:r>
              <a:rPr lang="en-US" sz="2200" b="1" dirty="0"/>
              <a:t>Payer to </a:t>
            </a:r>
            <a:r>
              <a:rPr lang="en-US" sz="2200" b="1" dirty="0" err="1"/>
              <a:t>centre</a:t>
            </a:r>
            <a:r>
              <a:rPr lang="en-US" sz="2200" b="1" dirty="0"/>
              <a:t>/entity</a:t>
            </a:r>
          </a:p>
          <a:p>
            <a:pPr lvl="1"/>
            <a:r>
              <a:rPr lang="en-US" sz="2200" dirty="0"/>
              <a:t>Value based model – deliver, measure, pay</a:t>
            </a:r>
          </a:p>
          <a:p>
            <a:pPr lvl="1"/>
            <a:r>
              <a:rPr lang="en-US" sz="2200" dirty="0"/>
              <a:t>Global risk-based fee model?</a:t>
            </a:r>
          </a:p>
          <a:p>
            <a:pPr lvl="2"/>
            <a:r>
              <a:rPr lang="en-US" sz="1800" dirty="0"/>
              <a:t>What services and whose services will global fee cover?</a:t>
            </a:r>
          </a:p>
          <a:p>
            <a:pPr lvl="2"/>
            <a:r>
              <a:rPr lang="en-US" sz="1800" dirty="0"/>
              <a:t>Mapping of benefits to be provided – what is included, excluded, cutoffs?</a:t>
            </a:r>
          </a:p>
          <a:p>
            <a:pPr lvl="2"/>
            <a:r>
              <a:rPr lang="en-US" sz="1800" dirty="0"/>
              <a:t>Support service providers – anesthetists, radiography, pathology?</a:t>
            </a:r>
          </a:p>
          <a:p>
            <a:pPr lvl="2"/>
            <a:r>
              <a:rPr lang="en-US" sz="1800" dirty="0"/>
              <a:t>Risk definition, measurement? </a:t>
            </a:r>
          </a:p>
          <a:p>
            <a:pPr lvl="2"/>
            <a:r>
              <a:rPr lang="en-US" sz="1800" dirty="0"/>
              <a:t>Costing of services – bottom up to ensure sustainability? </a:t>
            </a:r>
          </a:p>
          <a:p>
            <a:pPr lvl="2"/>
            <a:r>
              <a:rPr lang="en-US" sz="1800" dirty="0"/>
              <a:t>Cost of indemnity cover?</a:t>
            </a:r>
          </a:p>
          <a:p>
            <a:pPr lvl="1"/>
            <a:r>
              <a:rPr lang="en-US" sz="2200" dirty="0"/>
              <a:t>Alternative reimbursements models already being piloted – learning/ adapt for maternity care? </a:t>
            </a:r>
          </a:p>
          <a:p>
            <a:pPr lvl="1"/>
            <a:endParaRPr lang="en-GB" sz="2200" dirty="0"/>
          </a:p>
        </p:txBody>
      </p:sp>
    </p:spTree>
    <p:extLst>
      <p:ext uri="{BB962C8B-B14F-4D97-AF65-F5344CB8AC3E}">
        <p14:creationId xmlns:p14="http://schemas.microsoft.com/office/powerpoint/2010/main" val="1683259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F54DC-E732-6869-D5A1-B09C4275F2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CC5877-882F-7C45-0F19-6421B9959DBA}"/>
              </a:ext>
            </a:extLst>
          </p:cNvPr>
          <p:cNvSpPr>
            <a:spLocks noGrp="1"/>
          </p:cNvSpPr>
          <p:nvPr>
            <p:ph type="title"/>
          </p:nvPr>
        </p:nvSpPr>
        <p:spPr>
          <a:xfrm>
            <a:off x="838200" y="365125"/>
            <a:ext cx="10515600" cy="1325563"/>
          </a:xfrm>
        </p:spPr>
        <p:txBody>
          <a:bodyPr>
            <a:normAutofit/>
          </a:bodyPr>
          <a:lstStyle/>
          <a:p>
            <a:r>
              <a:rPr lang="en-GB" sz="5400" dirty="0"/>
              <a:t>6. Financing and remuneration model </a:t>
            </a:r>
          </a:p>
        </p:txBody>
      </p:sp>
      <p:sp>
        <p:nvSpPr>
          <p:cNvPr id="3" name="Content Placeholder 2">
            <a:extLst>
              <a:ext uri="{FF2B5EF4-FFF2-40B4-BE49-F238E27FC236}">
                <a16:creationId xmlns:a16="http://schemas.microsoft.com/office/drawing/2014/main" id="{DD6E44EC-B702-2352-7E96-0AE0C66F43B9}"/>
              </a:ext>
            </a:extLst>
          </p:cNvPr>
          <p:cNvSpPr>
            <a:spLocks noGrp="1"/>
          </p:cNvSpPr>
          <p:nvPr>
            <p:ph idx="1"/>
          </p:nvPr>
        </p:nvSpPr>
        <p:spPr>
          <a:xfrm>
            <a:off x="838200" y="1929384"/>
            <a:ext cx="10515600" cy="4251960"/>
          </a:xfrm>
        </p:spPr>
        <p:txBody>
          <a:bodyPr>
            <a:noAutofit/>
          </a:bodyPr>
          <a:lstStyle/>
          <a:p>
            <a:r>
              <a:rPr lang="en-US" sz="2200" dirty="0"/>
              <a:t>Entity to professionals/ staff</a:t>
            </a:r>
          </a:p>
          <a:p>
            <a:pPr lvl="1"/>
            <a:r>
              <a:rPr lang="en-US" sz="2200" dirty="0"/>
              <a:t>Fixed-fee based (session, salary)</a:t>
            </a:r>
          </a:p>
          <a:p>
            <a:pPr lvl="1"/>
            <a:r>
              <a:rPr lang="en-US" sz="2200" dirty="0"/>
              <a:t>Bonuses</a:t>
            </a:r>
          </a:p>
          <a:p>
            <a:pPr lvl="1"/>
            <a:r>
              <a:rPr lang="en-US" sz="2200" dirty="0"/>
              <a:t>Fee/profit sharing</a:t>
            </a:r>
          </a:p>
          <a:p>
            <a:pPr lvl="1"/>
            <a:r>
              <a:rPr lang="en-US" sz="2200" dirty="0"/>
              <a:t>Outcomes based</a:t>
            </a:r>
          </a:p>
          <a:p>
            <a:pPr lvl="1"/>
            <a:r>
              <a:rPr lang="en-US" sz="2200" dirty="0"/>
              <a:t>Part ownership – dividends</a:t>
            </a:r>
          </a:p>
          <a:p>
            <a:endParaRPr lang="en-US" sz="2200" dirty="0"/>
          </a:p>
          <a:p>
            <a:r>
              <a:rPr lang="en-US" sz="2200" dirty="0"/>
              <a:t>Alignment with NHI – capitation / DRG fee model?</a:t>
            </a:r>
          </a:p>
          <a:p>
            <a:pPr lvl="1"/>
            <a:endParaRPr lang="en-GB" sz="2200" dirty="0"/>
          </a:p>
        </p:txBody>
      </p:sp>
    </p:spTree>
    <p:extLst>
      <p:ext uri="{BB962C8B-B14F-4D97-AF65-F5344CB8AC3E}">
        <p14:creationId xmlns:p14="http://schemas.microsoft.com/office/powerpoint/2010/main" val="397931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E26B-1B13-126B-6D69-48A0924A9A9F}"/>
              </a:ext>
            </a:extLst>
          </p:cNvPr>
          <p:cNvSpPr>
            <a:spLocks noGrp="1"/>
          </p:cNvSpPr>
          <p:nvPr>
            <p:ph type="title"/>
          </p:nvPr>
        </p:nvSpPr>
        <p:spPr>
          <a:xfrm>
            <a:off x="635000" y="640823"/>
            <a:ext cx="3418659" cy="5583148"/>
          </a:xfrm>
        </p:spPr>
        <p:txBody>
          <a:bodyPr anchor="ctr">
            <a:normAutofit/>
          </a:bodyPr>
          <a:lstStyle/>
          <a:p>
            <a:r>
              <a:rPr lang="en-GB" sz="5400"/>
              <a:t>Agenda</a:t>
            </a:r>
          </a:p>
        </p:txBody>
      </p:sp>
      <p:graphicFrame>
        <p:nvGraphicFramePr>
          <p:cNvPr id="5" name="Content Placeholder 2">
            <a:extLst>
              <a:ext uri="{FF2B5EF4-FFF2-40B4-BE49-F238E27FC236}">
                <a16:creationId xmlns:a16="http://schemas.microsoft.com/office/drawing/2014/main" id="{EC91CC53-418E-239F-6202-043A350626E6}"/>
              </a:ext>
            </a:extLst>
          </p:cNvPr>
          <p:cNvGraphicFramePr>
            <a:graphicFrameLocks noGrp="1"/>
          </p:cNvGraphicFramePr>
          <p:nvPr>
            <p:ph idx="1"/>
            <p:extLst>
              <p:ext uri="{D42A27DB-BD31-4B8C-83A1-F6EECF244321}">
                <p14:modId xmlns:p14="http://schemas.microsoft.com/office/powerpoint/2010/main" val="20454135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9911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82CDCBA-F27C-FECF-7466-E2A798490BD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4AF01C-9FDE-E025-9133-324ABCD55D35}"/>
              </a:ext>
            </a:extLst>
          </p:cNvPr>
          <p:cNvSpPr>
            <a:spLocks noGrp="1"/>
          </p:cNvSpPr>
          <p:nvPr>
            <p:ph type="title"/>
          </p:nvPr>
        </p:nvSpPr>
        <p:spPr>
          <a:xfrm>
            <a:off x="838200" y="365125"/>
            <a:ext cx="10515600" cy="1325563"/>
          </a:xfrm>
        </p:spPr>
        <p:txBody>
          <a:bodyPr>
            <a:normAutofit/>
          </a:bodyPr>
          <a:lstStyle/>
          <a:p>
            <a:r>
              <a:rPr lang="en-GB" sz="5000" dirty="0"/>
              <a:t>7. Reporting, monitoring accreditation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13FEA6C-BD4B-47E2-5FA1-6A9F4EADE486}"/>
              </a:ext>
            </a:extLst>
          </p:cNvPr>
          <p:cNvSpPr>
            <a:spLocks noGrp="1"/>
          </p:cNvSpPr>
          <p:nvPr>
            <p:ph idx="1"/>
          </p:nvPr>
        </p:nvSpPr>
        <p:spPr>
          <a:xfrm>
            <a:off x="838200" y="1929384"/>
            <a:ext cx="10515600" cy="4251960"/>
          </a:xfrm>
        </p:spPr>
        <p:txBody>
          <a:bodyPr>
            <a:normAutofit/>
          </a:bodyPr>
          <a:lstStyle/>
          <a:p>
            <a:r>
              <a:rPr lang="en-US" sz="2200" dirty="0"/>
              <a:t>Reporting, monitoring and accreditation process are essential to improving accountability and quality of care:</a:t>
            </a:r>
          </a:p>
          <a:p>
            <a:pPr lvl="1"/>
            <a:r>
              <a:rPr lang="en-US" sz="2200" dirty="0"/>
              <a:t>IT, recording, standards, reporting requirements, monitoring and accrediting body</a:t>
            </a:r>
          </a:p>
          <a:p>
            <a:pPr lvl="1"/>
            <a:r>
              <a:rPr lang="en-US" sz="2200" dirty="0"/>
              <a:t>Accreditation cycles to consider set-up costs </a:t>
            </a:r>
          </a:p>
          <a:p>
            <a:pPr lvl="1"/>
            <a:r>
              <a:rPr lang="en-US" sz="2200" dirty="0"/>
              <a:t>Accreditation 3-5 yearly to allow </a:t>
            </a:r>
            <a:r>
              <a:rPr lang="en-US" dirty="0"/>
              <a:t>for</a:t>
            </a:r>
            <a:r>
              <a:rPr lang="en-US" sz="2200" dirty="0"/>
              <a:t> change management to be implemented</a:t>
            </a:r>
          </a:p>
          <a:p>
            <a:r>
              <a:rPr lang="en-US" sz="2200" dirty="0" err="1"/>
              <a:t>Standardise</a:t>
            </a:r>
            <a:r>
              <a:rPr lang="en-US" sz="2200" dirty="0"/>
              <a:t> maternal and perinatal death audits</a:t>
            </a:r>
          </a:p>
          <a:p>
            <a:r>
              <a:rPr lang="en-US" sz="2200" dirty="0"/>
              <a:t>Implement use of national maternity case record </a:t>
            </a:r>
          </a:p>
          <a:p>
            <a:endParaRPr lang="en-US" sz="2200" dirty="0"/>
          </a:p>
          <a:p>
            <a:endParaRPr lang="en-US" sz="2200" dirty="0"/>
          </a:p>
          <a:p>
            <a:endParaRPr lang="en-US" sz="2200" dirty="0"/>
          </a:p>
          <a:p>
            <a:pPr lvl="1"/>
            <a:endParaRPr lang="en-GB" sz="2200" dirty="0"/>
          </a:p>
        </p:txBody>
      </p:sp>
    </p:spTree>
    <p:extLst>
      <p:ext uri="{BB962C8B-B14F-4D97-AF65-F5344CB8AC3E}">
        <p14:creationId xmlns:p14="http://schemas.microsoft.com/office/powerpoint/2010/main" val="1073338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52753B-9A6F-729D-A7AC-65B5534062F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C10D20-EA02-E8AB-E633-031C2488A937}"/>
              </a:ext>
            </a:extLst>
          </p:cNvPr>
          <p:cNvSpPr>
            <a:spLocks noGrp="1"/>
          </p:cNvSpPr>
          <p:nvPr>
            <p:ph type="title"/>
          </p:nvPr>
        </p:nvSpPr>
        <p:spPr>
          <a:xfrm>
            <a:off x="838200" y="365125"/>
            <a:ext cx="10515600" cy="1325563"/>
          </a:xfrm>
        </p:spPr>
        <p:txBody>
          <a:bodyPr>
            <a:normAutofit/>
          </a:bodyPr>
          <a:lstStyle/>
          <a:p>
            <a:r>
              <a:rPr lang="en-GB" sz="5400" dirty="0"/>
              <a:t>8. Indemnity and indemnity cover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A8F117-063D-9E6E-F4FA-3A6E08A15D58}"/>
              </a:ext>
            </a:extLst>
          </p:cNvPr>
          <p:cNvSpPr>
            <a:spLocks noGrp="1"/>
          </p:cNvSpPr>
          <p:nvPr>
            <p:ph idx="1"/>
          </p:nvPr>
        </p:nvSpPr>
        <p:spPr>
          <a:xfrm>
            <a:off x="838200" y="1929384"/>
            <a:ext cx="10515600" cy="4251960"/>
          </a:xfrm>
        </p:spPr>
        <p:txBody>
          <a:bodyPr>
            <a:normAutofit/>
          </a:bodyPr>
          <a:lstStyle/>
          <a:p>
            <a:r>
              <a:rPr lang="en-US" sz="2200" dirty="0"/>
              <a:t>Strategies for reducing and managing risk: </a:t>
            </a:r>
          </a:p>
          <a:p>
            <a:pPr lvl="1"/>
            <a:r>
              <a:rPr lang="en-US" sz="2200" dirty="0"/>
              <a:t>Patient safety</a:t>
            </a:r>
          </a:p>
          <a:p>
            <a:pPr lvl="1"/>
            <a:r>
              <a:rPr lang="en-US" sz="2200" dirty="0" err="1"/>
              <a:t>Labour</a:t>
            </a:r>
            <a:r>
              <a:rPr lang="en-US" sz="2200" dirty="0"/>
              <a:t> ward management</a:t>
            </a:r>
          </a:p>
          <a:p>
            <a:pPr lvl="1"/>
            <a:r>
              <a:rPr lang="en-US" sz="2200" dirty="0"/>
              <a:t>Adoption and adherence to clinical guidelines</a:t>
            </a:r>
          </a:p>
          <a:p>
            <a:pPr lvl="1"/>
            <a:r>
              <a:rPr lang="en-US" sz="2200" dirty="0"/>
              <a:t>Patient records </a:t>
            </a:r>
          </a:p>
          <a:p>
            <a:pPr lvl="1"/>
            <a:r>
              <a:rPr lang="en-US" sz="2200" dirty="0"/>
              <a:t>Maintenance of skills (minimum number of deliveries per month)</a:t>
            </a:r>
          </a:p>
          <a:p>
            <a:r>
              <a:rPr lang="en-US" sz="2200" dirty="0"/>
              <a:t>Move from individual to group liability arrangements - how? </a:t>
            </a:r>
          </a:p>
          <a:p>
            <a:r>
              <a:rPr lang="en-US" sz="2200" dirty="0"/>
              <a:t>Self-group insurance models? E.g. SASOG protection Fund</a:t>
            </a:r>
          </a:p>
          <a:p>
            <a:r>
              <a:rPr lang="en-US" sz="2200" dirty="0"/>
              <a:t>Changes to legislative / regulatory environment?</a:t>
            </a:r>
          </a:p>
          <a:p>
            <a:pPr lvl="1"/>
            <a:endParaRPr lang="en-GB" sz="2200" dirty="0"/>
          </a:p>
        </p:txBody>
      </p:sp>
    </p:spTree>
    <p:extLst>
      <p:ext uri="{BB962C8B-B14F-4D97-AF65-F5344CB8AC3E}">
        <p14:creationId xmlns:p14="http://schemas.microsoft.com/office/powerpoint/2010/main" val="513481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09634A-EDD8-A47A-B6D8-FC2B937E2AF7}"/>
              </a:ext>
            </a:extLst>
          </p:cNvPr>
          <p:cNvSpPr>
            <a:spLocks noGrp="1"/>
          </p:cNvSpPr>
          <p:nvPr>
            <p:ph type="title"/>
          </p:nvPr>
        </p:nvSpPr>
        <p:spPr>
          <a:xfrm>
            <a:off x="838200" y="365125"/>
            <a:ext cx="10515600" cy="1325563"/>
          </a:xfrm>
        </p:spPr>
        <p:txBody>
          <a:bodyPr>
            <a:normAutofit/>
          </a:bodyPr>
          <a:lstStyle/>
          <a:p>
            <a:r>
              <a:rPr lang="en-GB" sz="5400" dirty="0"/>
              <a:t>9. Digitisation and technology</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2F89553-0ADF-AE23-F3C1-DBC13F745596}"/>
              </a:ext>
            </a:extLst>
          </p:cNvPr>
          <p:cNvSpPr>
            <a:spLocks noGrp="1"/>
          </p:cNvSpPr>
          <p:nvPr>
            <p:ph idx="1"/>
          </p:nvPr>
        </p:nvSpPr>
        <p:spPr>
          <a:xfrm>
            <a:off x="838200" y="1929384"/>
            <a:ext cx="10515600" cy="4251960"/>
          </a:xfrm>
        </p:spPr>
        <p:txBody>
          <a:bodyPr>
            <a:normAutofit/>
          </a:bodyPr>
          <a:lstStyle/>
          <a:p>
            <a:r>
              <a:rPr lang="en-GB" sz="2200" dirty="0"/>
              <a:t>Electronic record systems</a:t>
            </a:r>
          </a:p>
          <a:p>
            <a:r>
              <a:rPr lang="en-GB" sz="2200" dirty="0"/>
              <a:t>Expand recording beyond billing to include clinical processes and outcomes </a:t>
            </a:r>
          </a:p>
        </p:txBody>
      </p:sp>
    </p:spTree>
    <p:extLst>
      <p:ext uri="{BB962C8B-B14F-4D97-AF65-F5344CB8AC3E}">
        <p14:creationId xmlns:p14="http://schemas.microsoft.com/office/powerpoint/2010/main" val="1756732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2A06F34-3C38-EFEA-573B-258441432EA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528312-2F96-28CA-DD9E-372F8AAEEF9F}"/>
              </a:ext>
            </a:extLst>
          </p:cNvPr>
          <p:cNvSpPr>
            <a:spLocks noGrp="1"/>
          </p:cNvSpPr>
          <p:nvPr>
            <p:ph type="title"/>
          </p:nvPr>
        </p:nvSpPr>
        <p:spPr>
          <a:xfrm>
            <a:off x="838200" y="365125"/>
            <a:ext cx="10515600" cy="1325563"/>
          </a:xfrm>
        </p:spPr>
        <p:txBody>
          <a:bodyPr>
            <a:normAutofit fontScale="90000"/>
          </a:bodyPr>
          <a:lstStyle/>
          <a:p>
            <a:r>
              <a:rPr lang="en-GB" sz="5400" dirty="0"/>
              <a:t>10. Legislative and regulatory changes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9083EB-56A2-50CE-1A99-FD772E9AEB8B}"/>
              </a:ext>
            </a:extLst>
          </p:cNvPr>
          <p:cNvSpPr>
            <a:spLocks noGrp="1"/>
          </p:cNvSpPr>
          <p:nvPr>
            <p:ph idx="1"/>
          </p:nvPr>
        </p:nvSpPr>
        <p:spPr>
          <a:xfrm>
            <a:off x="838200" y="1929384"/>
            <a:ext cx="10515600" cy="4251960"/>
          </a:xfrm>
        </p:spPr>
        <p:txBody>
          <a:bodyPr>
            <a:normAutofit/>
          </a:bodyPr>
          <a:lstStyle/>
          <a:p>
            <a:r>
              <a:rPr lang="en-US" sz="2000" dirty="0"/>
              <a:t>National Health Act, NHI White paper, NHI Act, HPCSA, CMS, R158</a:t>
            </a:r>
          </a:p>
          <a:p>
            <a:r>
              <a:rPr lang="en-US" sz="2000" dirty="0"/>
              <a:t>Key issues: </a:t>
            </a:r>
          </a:p>
          <a:p>
            <a:pPr lvl="1"/>
            <a:r>
              <a:rPr lang="en-US" sz="2000" dirty="0"/>
              <a:t>HPCSA restriction on group practices  in terms of Rule 18: </a:t>
            </a:r>
          </a:p>
          <a:p>
            <a:pPr lvl="2"/>
            <a:r>
              <a:rPr lang="en-US" dirty="0"/>
              <a:t>Amendment to Ethical rules published 17 Nov 2023 – relaxes restrictions </a:t>
            </a:r>
          </a:p>
          <a:p>
            <a:pPr lvl="1"/>
            <a:r>
              <a:rPr lang="en-US" sz="2000" dirty="0"/>
              <a:t>Alignment with primary health care service package?</a:t>
            </a:r>
          </a:p>
          <a:p>
            <a:pPr lvl="1"/>
            <a:r>
              <a:rPr lang="en-US" sz="2000" dirty="0"/>
              <a:t>R158 Regulations governing private hospitals, unattached operating and theatre units</a:t>
            </a:r>
          </a:p>
          <a:p>
            <a:pPr lvl="1"/>
            <a:r>
              <a:rPr lang="en-US" sz="2000" dirty="0"/>
              <a:t>Regulation 5?  of the Medical Schemes Act </a:t>
            </a:r>
          </a:p>
          <a:p>
            <a:pPr lvl="2"/>
            <a:r>
              <a:rPr lang="en-US" dirty="0"/>
              <a:t>Regulation regarding the invoicing from group practices</a:t>
            </a:r>
          </a:p>
          <a:p>
            <a:endParaRPr lang="en-US" sz="2000" dirty="0"/>
          </a:p>
          <a:p>
            <a:r>
              <a:rPr lang="en-US" sz="2000" dirty="0"/>
              <a:t>Recent legislative changes are leaning towards a more supportive framework for group-based models</a:t>
            </a:r>
          </a:p>
          <a:p>
            <a:endParaRPr lang="en-US" sz="2000" dirty="0"/>
          </a:p>
          <a:p>
            <a:endParaRPr lang="en-US" sz="2000" dirty="0"/>
          </a:p>
          <a:p>
            <a:pPr lvl="1"/>
            <a:endParaRPr lang="en-GB" sz="2000" dirty="0"/>
          </a:p>
        </p:txBody>
      </p:sp>
    </p:spTree>
    <p:extLst>
      <p:ext uri="{BB962C8B-B14F-4D97-AF65-F5344CB8AC3E}">
        <p14:creationId xmlns:p14="http://schemas.microsoft.com/office/powerpoint/2010/main" val="3766430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1A21CF-3FE3-9CB3-781D-88049A61223F}"/>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DC081D-AFB7-CA92-376C-B75C69A46017}"/>
              </a:ext>
            </a:extLst>
          </p:cNvPr>
          <p:cNvSpPr>
            <a:spLocks noGrp="1"/>
          </p:cNvSpPr>
          <p:nvPr>
            <p:ph type="title"/>
          </p:nvPr>
        </p:nvSpPr>
        <p:spPr>
          <a:xfrm>
            <a:off x="838200" y="365125"/>
            <a:ext cx="10515600" cy="1325563"/>
          </a:xfrm>
        </p:spPr>
        <p:txBody>
          <a:bodyPr>
            <a:normAutofit/>
          </a:bodyPr>
          <a:lstStyle/>
          <a:p>
            <a:r>
              <a:rPr lang="en-GB" sz="4200" dirty="0"/>
              <a:t>11. Alignment with NHI/ Opportunities for public private engagement</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C9AA56B0-8AB8-CF5B-4ED9-43F6A8FAFEE9}"/>
              </a:ext>
            </a:extLst>
          </p:cNvPr>
          <p:cNvSpPr>
            <a:spLocks noGrp="1"/>
          </p:cNvSpPr>
          <p:nvPr>
            <p:ph idx="1"/>
          </p:nvPr>
        </p:nvSpPr>
        <p:spPr>
          <a:xfrm>
            <a:off x="838200" y="1929384"/>
            <a:ext cx="10515600" cy="4251960"/>
          </a:xfrm>
        </p:spPr>
        <p:txBody>
          <a:bodyPr>
            <a:normAutofit/>
          </a:bodyPr>
          <a:lstStyle/>
          <a:p>
            <a:r>
              <a:rPr lang="en-US" sz="2200" dirty="0"/>
              <a:t>Approaches/views: </a:t>
            </a:r>
          </a:p>
          <a:p>
            <a:pPr lvl="1"/>
            <a:r>
              <a:rPr lang="en-US" sz="2200" dirty="0"/>
              <a:t>NHI reforms should </a:t>
            </a:r>
            <a:r>
              <a:rPr lang="en-US" sz="2200" dirty="0" err="1"/>
              <a:t>preceed</a:t>
            </a:r>
            <a:r>
              <a:rPr lang="en-US" sz="2200" dirty="0"/>
              <a:t>/drive/determine private sector reforms </a:t>
            </a:r>
          </a:p>
          <a:p>
            <a:pPr marL="457200" lvl="1" indent="0" algn="ctr">
              <a:buNone/>
            </a:pPr>
            <a:r>
              <a:rPr lang="en-US" sz="2200" b="1" dirty="0"/>
              <a:t>vs. </a:t>
            </a:r>
          </a:p>
          <a:p>
            <a:pPr lvl="1"/>
            <a:r>
              <a:rPr lang="en-US" sz="2200" dirty="0"/>
              <a:t>Private sector reforms should go ahead assuming NHI will take very long to implement/not be implemented </a:t>
            </a:r>
          </a:p>
          <a:p>
            <a:pPr marL="457200" lvl="1" indent="0" algn="ctr">
              <a:buNone/>
            </a:pPr>
            <a:r>
              <a:rPr lang="en-US" sz="2200" b="1" dirty="0"/>
              <a:t>vs. </a:t>
            </a:r>
          </a:p>
          <a:p>
            <a:pPr lvl="1"/>
            <a:r>
              <a:rPr lang="en-US" sz="2200" dirty="0"/>
              <a:t>Middle way: Proceed with “NHI friendly” reforms?</a:t>
            </a:r>
          </a:p>
          <a:p>
            <a:r>
              <a:rPr lang="en-ZA" sz="2200" dirty="0"/>
              <a:t>Global maternity fee: Alignment with NHI proposals (ANC/PNC – capitation, Delivery DRG?)</a:t>
            </a:r>
          </a:p>
          <a:p>
            <a:r>
              <a:rPr lang="en-ZA" sz="2200" dirty="0"/>
              <a:t>Continuity of maternity care NHI proposals</a:t>
            </a:r>
          </a:p>
          <a:p>
            <a:r>
              <a:rPr lang="en-ZA" sz="2200" dirty="0"/>
              <a:t>Maternity care an ideal opportunity for developing PPE that will be required for NHI</a:t>
            </a:r>
          </a:p>
          <a:p>
            <a:endParaRPr lang="en-ZA" sz="2200" dirty="0"/>
          </a:p>
        </p:txBody>
      </p:sp>
    </p:spTree>
    <p:extLst>
      <p:ext uri="{BB962C8B-B14F-4D97-AF65-F5344CB8AC3E}">
        <p14:creationId xmlns:p14="http://schemas.microsoft.com/office/powerpoint/2010/main" val="2180512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652416-B7C2-2EC1-ADC8-EB627F0CEB63}"/>
              </a:ext>
            </a:extLst>
          </p:cNvPr>
          <p:cNvSpPr>
            <a:spLocks noGrp="1"/>
          </p:cNvSpPr>
          <p:nvPr>
            <p:ph type="title"/>
          </p:nvPr>
        </p:nvSpPr>
        <p:spPr>
          <a:xfrm>
            <a:off x="838200" y="365125"/>
            <a:ext cx="10515600" cy="1325563"/>
          </a:xfrm>
        </p:spPr>
        <p:txBody>
          <a:bodyPr>
            <a:normAutofit/>
          </a:bodyPr>
          <a:lstStyle/>
          <a:p>
            <a:r>
              <a:rPr lang="en-GB" sz="5400" dirty="0"/>
              <a:t>Research needs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3F7AE8C-DAA7-B3AF-CFB1-25D64EC8AD2D}"/>
              </a:ext>
            </a:extLst>
          </p:cNvPr>
          <p:cNvSpPr>
            <a:spLocks noGrp="1"/>
          </p:cNvSpPr>
          <p:nvPr>
            <p:ph idx="1"/>
          </p:nvPr>
        </p:nvSpPr>
        <p:spPr>
          <a:xfrm>
            <a:off x="838200" y="1929383"/>
            <a:ext cx="10515600" cy="4563491"/>
          </a:xfrm>
        </p:spPr>
        <p:txBody>
          <a:bodyPr>
            <a:normAutofit lnSpcReduction="10000"/>
          </a:bodyPr>
          <a:lstStyle/>
          <a:p>
            <a:r>
              <a:rPr lang="en-GB" sz="2200" dirty="0"/>
              <a:t>Review existing alternative models</a:t>
            </a:r>
          </a:p>
          <a:p>
            <a:pPr lvl="1"/>
            <a:r>
              <a:rPr lang="en-GB" sz="2400" dirty="0"/>
              <a:t>Amongst others:  Little Life, Network-One Health, PPO-Serve, Mowbray maternity ABU, KZN OMBU (on-site midwife birthing unit), Midwives exclusive</a:t>
            </a:r>
          </a:p>
          <a:p>
            <a:pPr lvl="1"/>
            <a:r>
              <a:rPr lang="en-GB" sz="2400" dirty="0"/>
              <a:t>Document implementation of SASOG Better </a:t>
            </a:r>
            <a:r>
              <a:rPr lang="en-GB" sz="2400" dirty="0" err="1"/>
              <a:t>Obs</a:t>
            </a:r>
            <a:r>
              <a:rPr lang="en-GB" sz="2400" dirty="0"/>
              <a:t> in private sector</a:t>
            </a:r>
          </a:p>
          <a:p>
            <a:pPr lvl="1"/>
            <a:endParaRPr lang="en-GB" sz="2400" dirty="0"/>
          </a:p>
          <a:p>
            <a:pPr lvl="1"/>
            <a:r>
              <a:rPr lang="en-GB" sz="2400" dirty="0"/>
              <a:t>Project to consolidate learnings/platform for sharing learnings from existing models</a:t>
            </a:r>
          </a:p>
          <a:p>
            <a:pPr lvl="1"/>
            <a:endParaRPr lang="en-GB" dirty="0"/>
          </a:p>
          <a:p>
            <a:r>
              <a:rPr lang="en-GB" sz="2400" dirty="0"/>
              <a:t>Documentation from the dialogue</a:t>
            </a:r>
          </a:p>
          <a:p>
            <a:r>
              <a:rPr lang="en-GB" sz="2200" dirty="0">
                <a:hlinkClick r:id="rId2"/>
              </a:rPr>
              <a:t>https://www.samrc.ac.za/research/intramural-research-units/HealthSystems-current-projects</a:t>
            </a:r>
            <a:r>
              <a:rPr lang="en-GB" sz="2200" dirty="0"/>
              <a:t> </a:t>
            </a:r>
          </a:p>
          <a:p>
            <a:pPr lvl="1"/>
            <a:r>
              <a:rPr lang="en-GB" sz="1800" dirty="0"/>
              <a:t>Under folder called ‘Maternity Care Dialogue’	</a:t>
            </a:r>
          </a:p>
          <a:p>
            <a:endParaRPr lang="en-GB" sz="2200" dirty="0"/>
          </a:p>
        </p:txBody>
      </p:sp>
    </p:spTree>
    <p:extLst>
      <p:ext uri="{BB962C8B-B14F-4D97-AF65-F5344CB8AC3E}">
        <p14:creationId xmlns:p14="http://schemas.microsoft.com/office/powerpoint/2010/main" val="28071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1DB483-73A1-AEBA-C404-BBD2964AF0B6}"/>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DB0F91-DD3D-8A93-093E-924F2091FF84}"/>
              </a:ext>
            </a:extLst>
          </p:cNvPr>
          <p:cNvSpPr>
            <a:spLocks noGrp="1"/>
          </p:cNvSpPr>
          <p:nvPr>
            <p:ph type="ctrTitle"/>
          </p:nvPr>
        </p:nvSpPr>
        <p:spPr>
          <a:xfrm>
            <a:off x="638881" y="457200"/>
            <a:ext cx="10909640" cy="1368614"/>
          </a:xfrm>
        </p:spPr>
        <p:txBody>
          <a:bodyPr anchor="ctr">
            <a:normAutofit/>
          </a:bodyPr>
          <a:lstStyle/>
          <a:p>
            <a:br>
              <a:rPr lang="en-GB" sz="4600" b="1" i="0" u="none" strike="noStrike" baseline="0">
                <a:latin typeface="Arial" panose="020B0604020202020204" pitchFamily="34" charset="0"/>
                <a:cs typeface="Arial" panose="020B0604020202020204" pitchFamily="34" charset="0"/>
              </a:rPr>
            </a:br>
            <a:r>
              <a:rPr lang="en-US" sz="4600" b="1" i="0" u="none" strike="noStrike" baseline="0">
                <a:latin typeface="Arial" panose="020B0604020202020204" pitchFamily="34" charset="0"/>
                <a:cs typeface="Arial" panose="020B0604020202020204" pitchFamily="34" charset="0"/>
              </a:rPr>
              <a:t> Thank you </a:t>
            </a:r>
            <a:endParaRPr lang="en-GB" sz="4600" b="1">
              <a:latin typeface="Arial" panose="020B0604020202020204" pitchFamily="34" charset="0"/>
              <a:cs typeface="Arial" panose="020B0604020202020204" pitchFamily="34" charset="0"/>
            </a:endParaRPr>
          </a:p>
        </p:txBody>
      </p:sp>
      <p:sp>
        <p:nvSpPr>
          <p:cNvPr id="13"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8" descr="UCT logocircless.jpg">
            <a:extLst>
              <a:ext uri="{FF2B5EF4-FFF2-40B4-BE49-F238E27FC236}">
                <a16:creationId xmlns:a16="http://schemas.microsoft.com/office/drawing/2014/main" id="{BDB5CC1C-7A73-D5F1-CE30-6C000ECCEEE1}"/>
              </a:ext>
            </a:extLst>
          </p:cNvPr>
          <p:cNvPicPr>
            <a:picLocks noChangeAspect="1"/>
          </p:cNvPicPr>
          <p:nvPr/>
        </p:nvPicPr>
        <p:blipFill>
          <a:blip r:embed="rId3">
            <a:extLst>
              <a:ext uri="{28A0092B-C50C-407E-A947-70E740481C1C}">
                <a14:useLocalDpi xmlns:a14="http://schemas.microsoft.com/office/drawing/2010/main" val="0"/>
              </a:ext>
            </a:extLst>
          </a:blip>
          <a:srcRect l="15109" t="8772" r="7974" b="7899"/>
          <a:stretch>
            <a:fillRect/>
          </a:stretch>
        </p:blipFill>
        <p:spPr bwMode="auto">
          <a:xfrm>
            <a:off x="9693858" y="5321029"/>
            <a:ext cx="1809831" cy="1274323"/>
          </a:xfrm>
          <a:prstGeom prst="rect">
            <a:avLst/>
          </a:prstGeom>
          <a:solidFill>
            <a:schemeClr val="bg1"/>
          </a:solidFill>
        </p:spPr>
      </p:pic>
      <p:pic>
        <p:nvPicPr>
          <p:cNvPr id="7" name="Picture 8" descr="Home">
            <a:extLst>
              <a:ext uri="{FF2B5EF4-FFF2-40B4-BE49-F238E27FC236}">
                <a16:creationId xmlns:a16="http://schemas.microsoft.com/office/drawing/2014/main" id="{C6306571-C6BE-6517-B1F9-373E87FAB5B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93701" y="2476353"/>
            <a:ext cx="4505073" cy="227523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84BDB02B-CFDE-2CE7-9F56-254DE7DD27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9018" y="2634134"/>
            <a:ext cx="3859093" cy="2117452"/>
          </a:xfrm>
          <a:prstGeom prst="rect">
            <a:avLst/>
          </a:prstGeom>
        </p:spPr>
      </p:pic>
    </p:spTree>
    <p:extLst>
      <p:ext uri="{BB962C8B-B14F-4D97-AF65-F5344CB8AC3E}">
        <p14:creationId xmlns:p14="http://schemas.microsoft.com/office/powerpoint/2010/main" val="1181662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B8E4D-3655-A5DE-C66E-424C3A8CBF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D0B9B8-7D24-0A0B-FDE3-3B9496A59FC0}"/>
              </a:ext>
            </a:extLst>
          </p:cNvPr>
          <p:cNvSpPr>
            <a:spLocks noGrp="1"/>
          </p:cNvSpPr>
          <p:nvPr>
            <p:ph type="title"/>
          </p:nvPr>
        </p:nvSpPr>
        <p:spPr>
          <a:xfrm>
            <a:off x="635000" y="640823"/>
            <a:ext cx="3418659" cy="5583148"/>
          </a:xfrm>
        </p:spPr>
        <p:txBody>
          <a:bodyPr anchor="ctr">
            <a:normAutofit/>
          </a:bodyPr>
          <a:lstStyle/>
          <a:p>
            <a:r>
              <a:rPr lang="en-GB" sz="5400" dirty="0"/>
              <a:t>Agenda</a:t>
            </a:r>
          </a:p>
        </p:txBody>
      </p:sp>
      <p:graphicFrame>
        <p:nvGraphicFramePr>
          <p:cNvPr id="5" name="Content Placeholder 2">
            <a:extLst>
              <a:ext uri="{FF2B5EF4-FFF2-40B4-BE49-F238E27FC236}">
                <a16:creationId xmlns:a16="http://schemas.microsoft.com/office/drawing/2014/main" id="{BBAB7B10-D84F-ED27-FF9F-4B9FAB685633}"/>
              </a:ext>
            </a:extLst>
          </p:cNvPr>
          <p:cNvGraphicFramePr>
            <a:graphicFrameLocks noGrp="1"/>
          </p:cNvGraphicFramePr>
          <p:nvPr>
            <p:ph idx="1"/>
            <p:extLst>
              <p:ext uri="{D42A27DB-BD31-4B8C-83A1-F6EECF244321}">
                <p14:modId xmlns:p14="http://schemas.microsoft.com/office/powerpoint/2010/main" val="1550572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6985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A77C2-64C7-3273-6B22-5BC02D8DB1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6FC99F-7316-B8D8-F773-6B4EE8B1898E}"/>
              </a:ext>
            </a:extLst>
          </p:cNvPr>
          <p:cNvSpPr>
            <a:spLocks noGrp="1"/>
          </p:cNvSpPr>
          <p:nvPr>
            <p:ph type="title"/>
          </p:nvPr>
        </p:nvSpPr>
        <p:spPr>
          <a:xfrm>
            <a:off x="635000" y="640823"/>
            <a:ext cx="3418659" cy="5583148"/>
          </a:xfrm>
        </p:spPr>
        <p:txBody>
          <a:bodyPr anchor="ctr">
            <a:normAutofit/>
          </a:bodyPr>
          <a:lstStyle/>
          <a:p>
            <a:r>
              <a:rPr lang="en-GB" sz="5400" dirty="0"/>
              <a:t>Agenda</a:t>
            </a:r>
          </a:p>
        </p:txBody>
      </p:sp>
      <p:graphicFrame>
        <p:nvGraphicFramePr>
          <p:cNvPr id="5" name="Content Placeholder 2">
            <a:extLst>
              <a:ext uri="{FF2B5EF4-FFF2-40B4-BE49-F238E27FC236}">
                <a16:creationId xmlns:a16="http://schemas.microsoft.com/office/drawing/2014/main" id="{E94E1D60-148C-E051-46E7-020AD8AEEA98}"/>
              </a:ext>
            </a:extLst>
          </p:cNvPr>
          <p:cNvGraphicFramePr>
            <a:graphicFrameLocks noGrp="1"/>
          </p:cNvGraphicFramePr>
          <p:nvPr>
            <p:ph idx="1"/>
            <p:extLst>
              <p:ext uri="{D42A27DB-BD31-4B8C-83A1-F6EECF244321}">
                <p14:modId xmlns:p14="http://schemas.microsoft.com/office/powerpoint/2010/main" val="201632381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380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EEF950-E5BD-38D7-E03D-70AFEF4B9BD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034DD3-4820-DD40-BEA0-9D7B2ACA23A6}"/>
              </a:ext>
            </a:extLst>
          </p:cNvPr>
          <p:cNvSpPr>
            <a:spLocks noGrp="1"/>
          </p:cNvSpPr>
          <p:nvPr>
            <p:ph type="title"/>
          </p:nvPr>
        </p:nvSpPr>
        <p:spPr>
          <a:xfrm>
            <a:off x="838200" y="365125"/>
            <a:ext cx="10515600" cy="1325563"/>
          </a:xfrm>
        </p:spPr>
        <p:txBody>
          <a:bodyPr>
            <a:normAutofit/>
          </a:bodyPr>
          <a:lstStyle/>
          <a:p>
            <a:r>
              <a:rPr lang="en-GB" sz="5400" dirty="0"/>
              <a:t>Way forward?</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098B7C-4795-1322-1942-CA025BF6D0DA}"/>
              </a:ext>
            </a:extLst>
          </p:cNvPr>
          <p:cNvSpPr>
            <a:spLocks noGrp="1"/>
          </p:cNvSpPr>
          <p:nvPr>
            <p:ph idx="1"/>
          </p:nvPr>
        </p:nvSpPr>
        <p:spPr>
          <a:xfrm>
            <a:off x="289657" y="1677373"/>
            <a:ext cx="10684764" cy="4461836"/>
          </a:xfrm>
        </p:spPr>
        <p:txBody>
          <a:bodyPr>
            <a:noAutofit/>
          </a:bodyPr>
          <a:lstStyle/>
          <a:p>
            <a:r>
              <a:rPr lang="en-US" sz="2200" dirty="0"/>
              <a:t>3 Options: </a:t>
            </a:r>
          </a:p>
          <a:p>
            <a:pPr lvl="1"/>
            <a:r>
              <a:rPr lang="en-US" sz="2200" dirty="0"/>
              <a:t>No “joint” initiatives – allow stakeholders to develop own initiatives</a:t>
            </a:r>
          </a:p>
          <a:p>
            <a:pPr lvl="1"/>
            <a:r>
              <a:rPr lang="en-US" sz="2200" dirty="0"/>
              <a:t>On-going information forums (who / how this gets taken forward) </a:t>
            </a:r>
          </a:p>
          <a:p>
            <a:pPr lvl="1"/>
            <a:r>
              <a:rPr lang="en-US" sz="2200" dirty="0"/>
              <a:t>Establish workstreams to work on the specific projects/areas (suggestion at Dialogue – who / how this gets taken forward?)</a:t>
            </a:r>
          </a:p>
          <a:p>
            <a:pPr lvl="1"/>
            <a:endParaRPr lang="en-US" sz="2200" dirty="0"/>
          </a:p>
          <a:p>
            <a:r>
              <a:rPr lang="en-US" sz="2200" dirty="0"/>
              <a:t>Decide today vs. committee:</a:t>
            </a:r>
          </a:p>
          <a:p>
            <a:pPr lvl="1"/>
            <a:r>
              <a:rPr lang="en-US" sz="2200" dirty="0"/>
              <a:t>Decide at feedback session today </a:t>
            </a:r>
          </a:p>
          <a:p>
            <a:pPr marL="1828800" lvl="4" indent="0">
              <a:buNone/>
            </a:pPr>
            <a:r>
              <a:rPr lang="en-US" sz="2200" dirty="0"/>
              <a:t>vs </a:t>
            </a:r>
          </a:p>
          <a:p>
            <a:pPr lvl="1"/>
            <a:r>
              <a:rPr lang="en-US" sz="2200" dirty="0"/>
              <a:t>Identify small group individuals to plan who/how works taken forward</a:t>
            </a:r>
          </a:p>
          <a:p>
            <a:pPr lvl="1"/>
            <a:endParaRPr lang="en-GB" sz="2200" dirty="0"/>
          </a:p>
        </p:txBody>
      </p:sp>
    </p:spTree>
    <p:extLst>
      <p:ext uri="{BB962C8B-B14F-4D97-AF65-F5344CB8AC3E}">
        <p14:creationId xmlns:p14="http://schemas.microsoft.com/office/powerpoint/2010/main" val="207740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A9208-D661-F0F9-596E-8041B80C6F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EE03C4-130B-ABF6-8957-5C18CAD1D018}"/>
              </a:ext>
            </a:extLst>
          </p:cNvPr>
          <p:cNvSpPr>
            <a:spLocks noGrp="1"/>
          </p:cNvSpPr>
          <p:nvPr>
            <p:ph type="title"/>
          </p:nvPr>
        </p:nvSpPr>
        <p:spPr>
          <a:xfrm>
            <a:off x="635000" y="640823"/>
            <a:ext cx="3418659" cy="5583148"/>
          </a:xfrm>
        </p:spPr>
        <p:txBody>
          <a:bodyPr anchor="ctr">
            <a:normAutofit/>
          </a:bodyPr>
          <a:lstStyle/>
          <a:p>
            <a:r>
              <a:rPr lang="en-GB" sz="5400"/>
              <a:t>Agenda</a:t>
            </a:r>
          </a:p>
        </p:txBody>
      </p:sp>
      <p:graphicFrame>
        <p:nvGraphicFramePr>
          <p:cNvPr id="5" name="Content Placeholder 2">
            <a:extLst>
              <a:ext uri="{FF2B5EF4-FFF2-40B4-BE49-F238E27FC236}">
                <a16:creationId xmlns:a16="http://schemas.microsoft.com/office/drawing/2014/main" id="{412569C3-8DC7-4068-A58E-068C6C958708}"/>
              </a:ext>
            </a:extLst>
          </p:cNvPr>
          <p:cNvGraphicFramePr>
            <a:graphicFrameLocks noGrp="1"/>
          </p:cNvGraphicFramePr>
          <p:nvPr>
            <p:ph idx="1"/>
            <p:extLst>
              <p:ext uri="{D42A27DB-BD31-4B8C-83A1-F6EECF244321}">
                <p14:modId xmlns:p14="http://schemas.microsoft.com/office/powerpoint/2010/main" val="182151393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2344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08588-7787-64FA-9906-9A2C9B446A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7391D9-6F64-132A-61D5-4F16384F53CD}"/>
              </a:ext>
            </a:extLst>
          </p:cNvPr>
          <p:cNvSpPr>
            <a:spLocks noGrp="1"/>
          </p:cNvSpPr>
          <p:nvPr>
            <p:ph type="title"/>
          </p:nvPr>
        </p:nvSpPr>
        <p:spPr>
          <a:xfrm>
            <a:off x="838200" y="365125"/>
            <a:ext cx="10515600" cy="1325563"/>
          </a:xfrm>
        </p:spPr>
        <p:txBody>
          <a:bodyPr>
            <a:normAutofit/>
          </a:bodyPr>
          <a:lstStyle/>
          <a:p>
            <a:r>
              <a:rPr lang="en-GB" sz="5400" dirty="0"/>
              <a:t>Possible workstreams?</a:t>
            </a:r>
          </a:p>
        </p:txBody>
      </p:sp>
      <p:sp>
        <p:nvSpPr>
          <p:cNvPr id="3" name="Content Placeholder 2">
            <a:extLst>
              <a:ext uri="{FF2B5EF4-FFF2-40B4-BE49-F238E27FC236}">
                <a16:creationId xmlns:a16="http://schemas.microsoft.com/office/drawing/2014/main" id="{210FD60C-07E2-38CD-A208-FE1E734494CD}"/>
              </a:ext>
            </a:extLst>
          </p:cNvPr>
          <p:cNvSpPr>
            <a:spLocks noGrp="1"/>
          </p:cNvSpPr>
          <p:nvPr>
            <p:ph idx="1"/>
          </p:nvPr>
        </p:nvSpPr>
        <p:spPr>
          <a:xfrm>
            <a:off x="669036" y="1929383"/>
            <a:ext cx="10684764" cy="4792429"/>
          </a:xfrm>
        </p:spPr>
        <p:txBody>
          <a:bodyPr>
            <a:noAutofit/>
          </a:bodyPr>
          <a:lstStyle/>
          <a:p>
            <a:r>
              <a:rPr lang="en-GB" sz="2600" dirty="0"/>
              <a:t>The desired outcomes of a change in the current maternity care model</a:t>
            </a:r>
          </a:p>
          <a:p>
            <a:r>
              <a:rPr lang="en-GB" sz="2600" dirty="0"/>
              <a:t>The clinical care model (governance, framework, clinical team, clinical pathway and benefits package, risk definition and measurement)</a:t>
            </a:r>
          </a:p>
          <a:p>
            <a:r>
              <a:rPr lang="en-GB" sz="2600" dirty="0"/>
              <a:t>Indemnity and indemnity cover</a:t>
            </a:r>
          </a:p>
          <a:p>
            <a:r>
              <a:rPr lang="en-GB" sz="2600" dirty="0"/>
              <a:t>Financing and remuneration</a:t>
            </a:r>
          </a:p>
          <a:p>
            <a:r>
              <a:rPr lang="en-GB" sz="2600" dirty="0"/>
              <a:t>Alignment with NHI/ PPE opportunities</a:t>
            </a:r>
          </a:p>
          <a:p>
            <a:r>
              <a:rPr lang="en-GB" sz="2600" dirty="0"/>
              <a:t>Midwife training (direct-entry), in-service re-skilling </a:t>
            </a:r>
          </a:p>
          <a:p>
            <a:r>
              <a:rPr lang="en-GB" sz="2600" dirty="0"/>
              <a:t>Digitisation and technology</a:t>
            </a:r>
          </a:p>
          <a:p>
            <a:r>
              <a:rPr lang="en-GB" sz="2600" dirty="0"/>
              <a:t>Legislative and regulatory changes</a:t>
            </a:r>
          </a:p>
          <a:p>
            <a:r>
              <a:rPr lang="en-GB" sz="2600" dirty="0"/>
              <a:t>Demand side information and education (women centred care)</a:t>
            </a:r>
          </a:p>
          <a:p>
            <a:pPr lvl="1"/>
            <a:endParaRPr lang="en-GB" sz="2200" dirty="0"/>
          </a:p>
          <a:p>
            <a:endParaRPr lang="en-US" sz="2200" dirty="0"/>
          </a:p>
          <a:p>
            <a:pPr lvl="1"/>
            <a:endParaRPr lang="en-US" sz="2200" dirty="0"/>
          </a:p>
          <a:p>
            <a:pPr lvl="1"/>
            <a:endParaRPr lang="en-GB" sz="2200" dirty="0"/>
          </a:p>
        </p:txBody>
      </p:sp>
    </p:spTree>
    <p:extLst>
      <p:ext uri="{BB962C8B-B14F-4D97-AF65-F5344CB8AC3E}">
        <p14:creationId xmlns:p14="http://schemas.microsoft.com/office/powerpoint/2010/main" val="2841164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5B641F9-8FCA-FF8C-8998-B1C15C8528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B50037-2823-3FF5-E3F8-A3B29AF1B08F}"/>
              </a:ext>
            </a:extLst>
          </p:cNvPr>
          <p:cNvSpPr>
            <a:spLocks noGrp="1"/>
          </p:cNvSpPr>
          <p:nvPr>
            <p:ph type="title"/>
          </p:nvPr>
        </p:nvSpPr>
        <p:spPr>
          <a:xfrm>
            <a:off x="838200" y="365125"/>
            <a:ext cx="10515600" cy="1325563"/>
          </a:xfrm>
        </p:spPr>
        <p:txBody>
          <a:bodyPr>
            <a:normAutofit/>
          </a:bodyPr>
          <a:lstStyle/>
          <a:p>
            <a:r>
              <a:rPr lang="en-GB" sz="5400"/>
              <a:t>Model(s) development </a:t>
            </a:r>
          </a:p>
        </p:txBody>
      </p:sp>
      <p:sp>
        <p:nvSpPr>
          <p:cNvPr id="3" name="Content Placeholder 2">
            <a:extLst>
              <a:ext uri="{FF2B5EF4-FFF2-40B4-BE49-F238E27FC236}">
                <a16:creationId xmlns:a16="http://schemas.microsoft.com/office/drawing/2014/main" id="{2D6FE946-7F38-0F85-C578-7238204282BD}"/>
              </a:ext>
            </a:extLst>
          </p:cNvPr>
          <p:cNvSpPr>
            <a:spLocks noGrp="1"/>
          </p:cNvSpPr>
          <p:nvPr>
            <p:ph idx="1"/>
          </p:nvPr>
        </p:nvSpPr>
        <p:spPr>
          <a:xfrm>
            <a:off x="838200" y="1929384"/>
            <a:ext cx="10515600" cy="4251960"/>
          </a:xfrm>
        </p:spPr>
        <p:txBody>
          <a:bodyPr>
            <a:normAutofit/>
          </a:bodyPr>
          <a:lstStyle/>
          <a:p>
            <a:r>
              <a:rPr lang="en-GB" sz="2000" dirty="0"/>
              <a:t>SAMRC proposed model presented at dialogue as a focal point for stimulating discussion around alternatives</a:t>
            </a:r>
          </a:p>
          <a:p>
            <a:pPr lvl="1"/>
            <a:endParaRPr lang="en-GB" sz="2000" dirty="0"/>
          </a:p>
          <a:p>
            <a:r>
              <a:rPr lang="en-US" sz="2000" dirty="0"/>
              <a:t>In taking the discussion forward: </a:t>
            </a:r>
          </a:p>
          <a:p>
            <a:pPr lvl="1">
              <a:buFont typeface="Wingdings" panose="05000000000000000000" pitchFamily="2" charset="2"/>
              <a:buChar char="Ø"/>
            </a:pPr>
            <a:r>
              <a:rPr lang="en-US" sz="2000" dirty="0"/>
              <a:t>Agree on elements/principles that all models should incorporate (goals, common maternity benefits package for the country, clinical guidelines and protocols, etc.)?</a:t>
            </a:r>
          </a:p>
          <a:p>
            <a:pPr lvl="1">
              <a:buFont typeface="Wingdings" panose="05000000000000000000" pitchFamily="2" charset="2"/>
              <a:buChar char="Ø"/>
            </a:pPr>
            <a:r>
              <a:rPr lang="en-US" sz="2000" dirty="0"/>
              <a:t>Allow for variation and innovation around other elements (clinical team, remuneration models, etc.)? </a:t>
            </a:r>
          </a:p>
          <a:p>
            <a:pPr lvl="1">
              <a:buFont typeface="Wingdings" panose="05000000000000000000" pitchFamily="2" charset="2"/>
              <a:buChar char="Ø"/>
            </a:pPr>
            <a:r>
              <a:rPr lang="en-US" sz="2000" dirty="0"/>
              <a:t>Allow for innovation and development of different models rather one single alternative model?</a:t>
            </a:r>
          </a:p>
          <a:p>
            <a:pPr lvl="1">
              <a:buFont typeface="Wingdings" panose="05000000000000000000" pitchFamily="2" charset="2"/>
              <a:buChar char="Ø"/>
            </a:pPr>
            <a:r>
              <a:rPr lang="en-US" sz="2000" dirty="0"/>
              <a:t> Allow for on-going development - pilot, iterate, test, expand, refine, learn, improve.</a:t>
            </a:r>
          </a:p>
          <a:p>
            <a:pPr marL="457200" lvl="1" indent="0">
              <a:buNone/>
            </a:pPr>
            <a:endParaRPr lang="en-US" sz="2000" dirty="0"/>
          </a:p>
          <a:p>
            <a:pPr marL="457200" lvl="1" indent="0">
              <a:buNone/>
            </a:pPr>
            <a:endParaRPr lang="en-US" sz="2000" dirty="0"/>
          </a:p>
          <a:p>
            <a:pPr lvl="1"/>
            <a:endParaRPr lang="en-GB" sz="2000" dirty="0"/>
          </a:p>
        </p:txBody>
      </p:sp>
    </p:spTree>
    <p:extLst>
      <p:ext uri="{BB962C8B-B14F-4D97-AF65-F5344CB8AC3E}">
        <p14:creationId xmlns:p14="http://schemas.microsoft.com/office/powerpoint/2010/main" val="256438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737F51-7E48-29D5-2417-D80C54568133}"/>
              </a:ext>
            </a:extLst>
          </p:cNvPr>
          <p:cNvSpPr>
            <a:spLocks noGrp="1"/>
          </p:cNvSpPr>
          <p:nvPr>
            <p:ph type="title"/>
          </p:nvPr>
        </p:nvSpPr>
        <p:spPr>
          <a:xfrm>
            <a:off x="838200" y="365125"/>
            <a:ext cx="10515600" cy="1325563"/>
          </a:xfrm>
        </p:spPr>
        <p:txBody>
          <a:bodyPr>
            <a:normAutofit/>
          </a:bodyPr>
          <a:lstStyle/>
          <a:p>
            <a:r>
              <a:rPr lang="en-GB" sz="5400"/>
              <a:t>Background</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28F5905B-B372-4FF5-1466-2B72C89F981D}"/>
              </a:ext>
            </a:extLst>
          </p:cNvPr>
          <p:cNvSpPr>
            <a:spLocks noGrp="1"/>
          </p:cNvSpPr>
          <p:nvPr>
            <p:ph idx="1"/>
          </p:nvPr>
        </p:nvSpPr>
        <p:spPr>
          <a:xfrm>
            <a:off x="838200" y="1929383"/>
            <a:ext cx="10853928" cy="4750549"/>
          </a:xfrm>
        </p:spPr>
        <p:txBody>
          <a:bodyPr>
            <a:normAutofit/>
          </a:bodyPr>
          <a:lstStyle/>
          <a:p>
            <a:r>
              <a:rPr lang="en-US" dirty="0"/>
              <a:t>Maternal health care in South Africa faces huge private and public health systems challenges. </a:t>
            </a:r>
          </a:p>
          <a:p>
            <a:r>
              <a:rPr lang="en-GB" dirty="0"/>
              <a:t>In the private sector, caesarean delivery rates of between 74% and 77% are among the highest in the world.</a:t>
            </a:r>
            <a:endParaRPr lang="en-US" dirty="0"/>
          </a:p>
          <a:p>
            <a:r>
              <a:rPr lang="en-US" dirty="0"/>
              <a:t>Imperative for SA to develop and implement  alternative models of maternity care in the private sector that address current challenges</a:t>
            </a:r>
          </a:p>
          <a:p>
            <a:r>
              <a:rPr lang="en-US" dirty="0"/>
              <a:t>Alternative models could lend themselves to Public Private Engagements (PPEs) </a:t>
            </a:r>
          </a:p>
          <a:p>
            <a:endParaRPr lang="en-US" sz="2200" dirty="0"/>
          </a:p>
          <a:p>
            <a:endParaRPr lang="en-ZA" sz="2200" dirty="0"/>
          </a:p>
        </p:txBody>
      </p:sp>
    </p:spTree>
    <p:extLst>
      <p:ext uri="{BB962C8B-B14F-4D97-AF65-F5344CB8AC3E}">
        <p14:creationId xmlns:p14="http://schemas.microsoft.com/office/powerpoint/2010/main" val="1476946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737F51-7E48-29D5-2417-D80C54568133}"/>
              </a:ext>
            </a:extLst>
          </p:cNvPr>
          <p:cNvSpPr>
            <a:spLocks noGrp="1"/>
          </p:cNvSpPr>
          <p:nvPr>
            <p:ph type="title"/>
          </p:nvPr>
        </p:nvSpPr>
        <p:spPr>
          <a:xfrm>
            <a:off x="838200" y="365125"/>
            <a:ext cx="10515600" cy="1325563"/>
          </a:xfrm>
        </p:spPr>
        <p:txBody>
          <a:bodyPr>
            <a:normAutofit/>
          </a:bodyPr>
          <a:lstStyle/>
          <a:p>
            <a:r>
              <a:rPr lang="en-GB" sz="5400"/>
              <a:t>Background</a:t>
            </a:r>
          </a:p>
        </p:txBody>
      </p:sp>
      <p:sp>
        <p:nvSpPr>
          <p:cNvPr id="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28F5905B-B372-4FF5-1466-2B72C89F981D}"/>
              </a:ext>
            </a:extLst>
          </p:cNvPr>
          <p:cNvSpPr>
            <a:spLocks noGrp="1"/>
          </p:cNvSpPr>
          <p:nvPr>
            <p:ph idx="1"/>
          </p:nvPr>
        </p:nvSpPr>
        <p:spPr>
          <a:xfrm>
            <a:off x="92275" y="1764383"/>
            <a:ext cx="11895509" cy="4251960"/>
          </a:xfrm>
        </p:spPr>
        <p:txBody>
          <a:bodyPr>
            <a:normAutofit/>
          </a:bodyPr>
          <a:lstStyle/>
          <a:p>
            <a:r>
              <a:rPr lang="en-GB" sz="2200" dirty="0"/>
              <a:t>Global recognition of the need to shift towards </a:t>
            </a:r>
            <a:r>
              <a:rPr lang="en-US" sz="2200" dirty="0"/>
              <a:t>person-</a:t>
            </a:r>
            <a:r>
              <a:rPr lang="en-US" sz="2200" dirty="0" err="1"/>
              <a:t>centred</a:t>
            </a:r>
            <a:r>
              <a:rPr lang="en-US" sz="2200" dirty="0"/>
              <a:t>, respectful, integrated and high-quality care, provided and coordinated by midwives working within collaborative interdisciplinary teams.</a:t>
            </a:r>
            <a:endParaRPr lang="en-GB" sz="2200" dirty="0"/>
          </a:p>
          <a:p>
            <a:r>
              <a:rPr lang="en-US" sz="2200" dirty="0"/>
              <a:t>In the pursuit of providing high-quality health services to improve health and well-being for all in the context of UHC, transitioning to midwifery models of care represents a cost-effective strategy to optimize outcomes for women and newborns with minimal use of unnecessary interventions.</a:t>
            </a:r>
            <a:endParaRPr lang="en-GB" sz="2200" dirty="0"/>
          </a:p>
          <a:p>
            <a:endParaRPr lang="en-GB" sz="2200" dirty="0"/>
          </a:p>
          <a:p>
            <a:endParaRPr lang="en-US" sz="2200" dirty="0"/>
          </a:p>
          <a:p>
            <a:endParaRPr lang="en-US" sz="2200" dirty="0"/>
          </a:p>
          <a:p>
            <a:endParaRPr lang="en-ZA" sz="2200" dirty="0"/>
          </a:p>
        </p:txBody>
      </p:sp>
      <p:pic>
        <p:nvPicPr>
          <p:cNvPr id="5" name="Picture 4">
            <a:extLst>
              <a:ext uri="{FF2B5EF4-FFF2-40B4-BE49-F238E27FC236}">
                <a16:creationId xmlns:a16="http://schemas.microsoft.com/office/drawing/2014/main" id="{32784CD8-29C3-8D19-ED17-91DB025B1668}"/>
              </a:ext>
            </a:extLst>
          </p:cNvPr>
          <p:cNvPicPr>
            <a:picLocks noChangeAspect="1"/>
          </p:cNvPicPr>
          <p:nvPr/>
        </p:nvPicPr>
        <p:blipFill>
          <a:blip r:embed="rId2"/>
          <a:stretch>
            <a:fillRect/>
          </a:stretch>
        </p:blipFill>
        <p:spPr>
          <a:xfrm>
            <a:off x="6793992" y="3897678"/>
            <a:ext cx="5305733" cy="2726557"/>
          </a:xfrm>
          <a:prstGeom prst="rect">
            <a:avLst/>
          </a:prstGeom>
        </p:spPr>
      </p:pic>
      <p:pic>
        <p:nvPicPr>
          <p:cNvPr id="10" name="Picture 9">
            <a:extLst>
              <a:ext uri="{FF2B5EF4-FFF2-40B4-BE49-F238E27FC236}">
                <a16:creationId xmlns:a16="http://schemas.microsoft.com/office/drawing/2014/main" id="{D2DE5F97-3CA5-7C66-E639-F9C91345D070}"/>
              </a:ext>
            </a:extLst>
          </p:cNvPr>
          <p:cNvPicPr>
            <a:picLocks noChangeAspect="1"/>
          </p:cNvPicPr>
          <p:nvPr/>
        </p:nvPicPr>
        <p:blipFill>
          <a:blip r:embed="rId3"/>
          <a:stretch>
            <a:fillRect/>
          </a:stretch>
        </p:blipFill>
        <p:spPr>
          <a:xfrm>
            <a:off x="10146890" y="6661355"/>
            <a:ext cx="2045110" cy="196645"/>
          </a:xfrm>
          <a:prstGeom prst="rect">
            <a:avLst/>
          </a:prstGeom>
        </p:spPr>
      </p:pic>
      <p:pic>
        <p:nvPicPr>
          <p:cNvPr id="13" name="Picture 12">
            <a:extLst>
              <a:ext uri="{FF2B5EF4-FFF2-40B4-BE49-F238E27FC236}">
                <a16:creationId xmlns:a16="http://schemas.microsoft.com/office/drawing/2014/main" id="{BD24183C-9236-0535-B849-D69EA411AE34}"/>
              </a:ext>
            </a:extLst>
          </p:cNvPr>
          <p:cNvPicPr>
            <a:picLocks noChangeAspect="1"/>
          </p:cNvPicPr>
          <p:nvPr/>
        </p:nvPicPr>
        <p:blipFill>
          <a:blip r:embed="rId4"/>
          <a:stretch>
            <a:fillRect/>
          </a:stretch>
        </p:blipFill>
        <p:spPr>
          <a:xfrm>
            <a:off x="2513969" y="3747445"/>
            <a:ext cx="4078855" cy="3110555"/>
          </a:xfrm>
          <a:prstGeom prst="rect">
            <a:avLst/>
          </a:prstGeom>
        </p:spPr>
      </p:pic>
    </p:spTree>
    <p:extLst>
      <p:ext uri="{BB962C8B-B14F-4D97-AF65-F5344CB8AC3E}">
        <p14:creationId xmlns:p14="http://schemas.microsoft.com/office/powerpoint/2010/main" val="578460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A5471DF-EA3F-3B8A-C7A8-C5C7E465E694}"/>
              </a:ext>
            </a:extLst>
          </p:cNvPr>
          <p:cNvPicPr>
            <a:picLocks noGrp="1" noChangeAspect="1"/>
          </p:cNvPicPr>
          <p:nvPr>
            <p:ph idx="1"/>
          </p:nvPr>
        </p:nvPicPr>
        <p:blipFill>
          <a:blip r:embed="rId2"/>
          <a:stretch>
            <a:fillRect/>
          </a:stretch>
        </p:blipFill>
        <p:spPr>
          <a:xfrm>
            <a:off x="643467" y="2079459"/>
            <a:ext cx="10905066" cy="4655896"/>
          </a:xfrm>
          <a:prstGeom prst="rect">
            <a:avLst/>
          </a:prstGeom>
        </p:spPr>
      </p:pic>
      <p:sp>
        <p:nvSpPr>
          <p:cNvPr id="3" name="TextBox 2">
            <a:extLst>
              <a:ext uri="{FF2B5EF4-FFF2-40B4-BE49-F238E27FC236}">
                <a16:creationId xmlns:a16="http://schemas.microsoft.com/office/drawing/2014/main" id="{F1699709-6720-50C8-A518-990737F76E9E}"/>
              </a:ext>
            </a:extLst>
          </p:cNvPr>
          <p:cNvSpPr txBox="1"/>
          <p:nvPr/>
        </p:nvSpPr>
        <p:spPr>
          <a:xfrm>
            <a:off x="475488" y="553319"/>
            <a:ext cx="11375136" cy="954107"/>
          </a:xfrm>
          <a:prstGeom prst="rect">
            <a:avLst/>
          </a:prstGeom>
          <a:noFill/>
        </p:spPr>
        <p:txBody>
          <a:bodyPr wrap="square">
            <a:spAutoFit/>
          </a:bodyPr>
          <a:lstStyle/>
          <a:p>
            <a:pPr marL="285750" indent="-285750">
              <a:buFont typeface="Arial" panose="020B0604020202020204" pitchFamily="34" charset="0"/>
              <a:buChar char="•"/>
            </a:pPr>
            <a:r>
              <a:rPr lang="en-US" sz="2800" dirty="0"/>
              <a:t>A potential alternative private sector maternity care model was tabled for discussion at a maternity care dialogue on 5 September 2024</a:t>
            </a:r>
          </a:p>
        </p:txBody>
      </p:sp>
    </p:spTree>
    <p:extLst>
      <p:ext uri="{BB962C8B-B14F-4D97-AF65-F5344CB8AC3E}">
        <p14:creationId xmlns:p14="http://schemas.microsoft.com/office/powerpoint/2010/main" val="4268320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6EE49-F555-7FB4-ADB4-F0C23F0270E8}"/>
              </a:ext>
            </a:extLst>
          </p:cNvPr>
          <p:cNvSpPr>
            <a:spLocks noGrp="1"/>
          </p:cNvSpPr>
          <p:nvPr>
            <p:ph type="title"/>
          </p:nvPr>
        </p:nvSpPr>
        <p:spPr>
          <a:xfrm>
            <a:off x="0" y="-143980"/>
            <a:ext cx="11537244" cy="1325563"/>
          </a:xfrm>
        </p:spPr>
        <p:txBody>
          <a:bodyPr/>
          <a:lstStyle/>
          <a:p>
            <a:r>
              <a:rPr lang="en-GB" dirty="0"/>
              <a:t>Key principles for a proposed alternative model</a:t>
            </a:r>
          </a:p>
        </p:txBody>
      </p:sp>
      <p:pic>
        <p:nvPicPr>
          <p:cNvPr id="15" name="Picture 14">
            <a:extLst>
              <a:ext uri="{FF2B5EF4-FFF2-40B4-BE49-F238E27FC236}">
                <a16:creationId xmlns:a16="http://schemas.microsoft.com/office/drawing/2014/main" id="{E87539E3-AD93-0C33-8BAA-635619F9A35D}"/>
              </a:ext>
            </a:extLst>
          </p:cNvPr>
          <p:cNvPicPr>
            <a:picLocks noChangeAspect="1"/>
          </p:cNvPicPr>
          <p:nvPr/>
        </p:nvPicPr>
        <p:blipFill>
          <a:blip r:embed="rId3"/>
          <a:stretch>
            <a:fillRect/>
          </a:stretch>
        </p:blipFill>
        <p:spPr>
          <a:xfrm>
            <a:off x="3966871" y="2810294"/>
            <a:ext cx="4841227" cy="2855622"/>
          </a:xfrm>
          <a:prstGeom prst="rect">
            <a:avLst/>
          </a:prstGeom>
        </p:spPr>
      </p:pic>
      <p:sp>
        <p:nvSpPr>
          <p:cNvPr id="16" name="TextBox 15">
            <a:extLst>
              <a:ext uri="{FF2B5EF4-FFF2-40B4-BE49-F238E27FC236}">
                <a16:creationId xmlns:a16="http://schemas.microsoft.com/office/drawing/2014/main" id="{07178F63-513F-2B20-903A-DD45BA65BA43}"/>
              </a:ext>
            </a:extLst>
          </p:cNvPr>
          <p:cNvSpPr txBox="1"/>
          <p:nvPr/>
        </p:nvSpPr>
        <p:spPr>
          <a:xfrm>
            <a:off x="6008913" y="4516016"/>
            <a:ext cx="1175658" cy="369332"/>
          </a:xfrm>
          <a:prstGeom prst="rect">
            <a:avLst/>
          </a:prstGeom>
          <a:noFill/>
        </p:spPr>
        <p:txBody>
          <a:bodyPr wrap="square" rtlCol="0">
            <a:spAutoFit/>
          </a:bodyPr>
          <a:lstStyle/>
          <a:p>
            <a:r>
              <a:rPr lang="en-GB" dirty="0">
                <a:solidFill>
                  <a:schemeClr val="bg1"/>
                </a:solidFill>
              </a:rPr>
              <a:t>HBBC</a:t>
            </a:r>
          </a:p>
        </p:txBody>
      </p:sp>
      <p:sp>
        <p:nvSpPr>
          <p:cNvPr id="18" name="TextBox 17">
            <a:extLst>
              <a:ext uri="{FF2B5EF4-FFF2-40B4-BE49-F238E27FC236}">
                <a16:creationId xmlns:a16="http://schemas.microsoft.com/office/drawing/2014/main" id="{7C1A974B-D7C6-A230-0D7B-36E7F722EE6E}"/>
              </a:ext>
            </a:extLst>
          </p:cNvPr>
          <p:cNvSpPr txBox="1"/>
          <p:nvPr/>
        </p:nvSpPr>
        <p:spPr>
          <a:xfrm>
            <a:off x="801552" y="3454186"/>
            <a:ext cx="2138653" cy="923330"/>
          </a:xfrm>
          <a:prstGeom prst="rect">
            <a:avLst/>
          </a:prstGeom>
          <a:noFill/>
        </p:spPr>
        <p:txBody>
          <a:bodyPr wrap="square" rtlCol="0">
            <a:spAutoFit/>
          </a:bodyPr>
          <a:lstStyle/>
          <a:p>
            <a:pPr algn="ctr"/>
            <a:r>
              <a:rPr lang="en-GB" dirty="0"/>
              <a:t>Multi-disciplinary team-based approach</a:t>
            </a:r>
          </a:p>
        </p:txBody>
      </p:sp>
      <p:sp>
        <p:nvSpPr>
          <p:cNvPr id="19" name="Oval 18">
            <a:extLst>
              <a:ext uri="{FF2B5EF4-FFF2-40B4-BE49-F238E27FC236}">
                <a16:creationId xmlns:a16="http://schemas.microsoft.com/office/drawing/2014/main" id="{7D545D09-BE5D-ABA6-1FD0-1E0644083659}"/>
              </a:ext>
            </a:extLst>
          </p:cNvPr>
          <p:cNvSpPr/>
          <p:nvPr/>
        </p:nvSpPr>
        <p:spPr>
          <a:xfrm>
            <a:off x="4535773" y="812798"/>
            <a:ext cx="2972341" cy="199749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8C245F9D-3925-ADE9-9501-DB536EA1CA3F}"/>
              </a:ext>
            </a:extLst>
          </p:cNvPr>
          <p:cNvSpPr txBox="1"/>
          <p:nvPr/>
        </p:nvSpPr>
        <p:spPr>
          <a:xfrm>
            <a:off x="4728495" y="1118403"/>
            <a:ext cx="2735009" cy="1477328"/>
          </a:xfrm>
          <a:prstGeom prst="rect">
            <a:avLst/>
          </a:prstGeom>
          <a:noFill/>
        </p:spPr>
        <p:txBody>
          <a:bodyPr wrap="square" rtlCol="0">
            <a:spAutoFit/>
          </a:bodyPr>
          <a:lstStyle/>
          <a:p>
            <a:pPr algn="ctr"/>
            <a:r>
              <a:rPr lang="en-GB" dirty="0"/>
              <a:t>Risk-based antenatal, intrapartum and postnatal care pathway based on evidence-based guidelines </a:t>
            </a:r>
          </a:p>
        </p:txBody>
      </p:sp>
      <p:sp>
        <p:nvSpPr>
          <p:cNvPr id="21" name="Oval 20">
            <a:extLst>
              <a:ext uri="{FF2B5EF4-FFF2-40B4-BE49-F238E27FC236}">
                <a16:creationId xmlns:a16="http://schemas.microsoft.com/office/drawing/2014/main" id="{D9EB8CC4-7D03-8973-4A0E-CD2A31C576F1}"/>
              </a:ext>
            </a:extLst>
          </p:cNvPr>
          <p:cNvSpPr/>
          <p:nvPr/>
        </p:nvSpPr>
        <p:spPr>
          <a:xfrm>
            <a:off x="9530080" y="812800"/>
            <a:ext cx="2280920" cy="143160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8C07DA6A-D8B9-F2B0-0BCA-F8F50C98CF0F}"/>
              </a:ext>
            </a:extLst>
          </p:cNvPr>
          <p:cNvSpPr txBox="1"/>
          <p:nvPr/>
        </p:nvSpPr>
        <p:spPr>
          <a:xfrm>
            <a:off x="1402212" y="5756384"/>
            <a:ext cx="2924691" cy="923330"/>
          </a:xfrm>
          <a:prstGeom prst="rect">
            <a:avLst/>
          </a:prstGeom>
          <a:noFill/>
        </p:spPr>
        <p:txBody>
          <a:bodyPr wrap="square" rtlCol="0">
            <a:spAutoFit/>
          </a:bodyPr>
          <a:lstStyle/>
          <a:p>
            <a:pPr algn="ctr"/>
            <a:r>
              <a:rPr lang="en-GB" dirty="0"/>
              <a:t>Compliance with evidence-based clinical guidelines for accreditation </a:t>
            </a:r>
          </a:p>
        </p:txBody>
      </p:sp>
      <p:sp>
        <p:nvSpPr>
          <p:cNvPr id="23" name="Oval 22">
            <a:extLst>
              <a:ext uri="{FF2B5EF4-FFF2-40B4-BE49-F238E27FC236}">
                <a16:creationId xmlns:a16="http://schemas.microsoft.com/office/drawing/2014/main" id="{36EFCFBA-3B03-2C0D-217A-B2EFFBE7745B}"/>
              </a:ext>
            </a:extLst>
          </p:cNvPr>
          <p:cNvSpPr/>
          <p:nvPr/>
        </p:nvSpPr>
        <p:spPr>
          <a:xfrm>
            <a:off x="497840" y="3169028"/>
            <a:ext cx="2738120" cy="132556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0AF1886A-9C05-E07B-D768-23EC03362B97}"/>
              </a:ext>
            </a:extLst>
          </p:cNvPr>
          <p:cNvSpPr/>
          <p:nvPr/>
        </p:nvSpPr>
        <p:spPr>
          <a:xfrm>
            <a:off x="9302813" y="3138684"/>
            <a:ext cx="2760669" cy="167680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B26E4112-CB71-1954-3E60-05C8A8C1E9D1}"/>
              </a:ext>
            </a:extLst>
          </p:cNvPr>
          <p:cNvSpPr txBox="1"/>
          <p:nvPr/>
        </p:nvSpPr>
        <p:spPr>
          <a:xfrm>
            <a:off x="9672320" y="1242479"/>
            <a:ext cx="1996440" cy="646331"/>
          </a:xfrm>
          <a:prstGeom prst="rect">
            <a:avLst/>
          </a:prstGeom>
          <a:noFill/>
        </p:spPr>
        <p:txBody>
          <a:bodyPr wrap="square" rtlCol="0">
            <a:spAutoFit/>
          </a:bodyPr>
          <a:lstStyle/>
          <a:p>
            <a:pPr algn="ctr"/>
            <a:r>
              <a:rPr lang="en-GB" dirty="0"/>
              <a:t>Risk-based global fee per delivery </a:t>
            </a:r>
          </a:p>
        </p:txBody>
      </p:sp>
      <p:sp>
        <p:nvSpPr>
          <p:cNvPr id="27" name="Oval 26">
            <a:extLst>
              <a:ext uri="{FF2B5EF4-FFF2-40B4-BE49-F238E27FC236}">
                <a16:creationId xmlns:a16="http://schemas.microsoft.com/office/drawing/2014/main" id="{906602B7-94D4-BDF1-EE7D-0C6D6699FE97}"/>
              </a:ext>
            </a:extLst>
          </p:cNvPr>
          <p:cNvSpPr/>
          <p:nvPr/>
        </p:nvSpPr>
        <p:spPr>
          <a:xfrm>
            <a:off x="8755847" y="5309528"/>
            <a:ext cx="2387600" cy="143160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C192CD4A-F3C9-5E79-FE40-E2496386C3F8}"/>
              </a:ext>
            </a:extLst>
          </p:cNvPr>
          <p:cNvSpPr txBox="1"/>
          <p:nvPr/>
        </p:nvSpPr>
        <p:spPr>
          <a:xfrm>
            <a:off x="9051938" y="5702166"/>
            <a:ext cx="1823720" cy="646331"/>
          </a:xfrm>
          <a:prstGeom prst="rect">
            <a:avLst/>
          </a:prstGeom>
          <a:noFill/>
        </p:spPr>
        <p:txBody>
          <a:bodyPr wrap="square" rtlCol="0">
            <a:spAutoFit/>
          </a:bodyPr>
          <a:lstStyle/>
          <a:p>
            <a:pPr algn="ctr"/>
            <a:r>
              <a:rPr lang="en-GB" dirty="0"/>
              <a:t>Group indemnity cover </a:t>
            </a:r>
          </a:p>
        </p:txBody>
      </p:sp>
      <p:sp>
        <p:nvSpPr>
          <p:cNvPr id="29" name="Oval 28">
            <a:extLst>
              <a:ext uri="{FF2B5EF4-FFF2-40B4-BE49-F238E27FC236}">
                <a16:creationId xmlns:a16="http://schemas.microsoft.com/office/drawing/2014/main" id="{D88AA48D-79D7-86A3-1138-BD99818E70CF}"/>
              </a:ext>
            </a:extLst>
          </p:cNvPr>
          <p:cNvSpPr/>
          <p:nvPr/>
        </p:nvSpPr>
        <p:spPr>
          <a:xfrm>
            <a:off x="1163982" y="5502744"/>
            <a:ext cx="3371795" cy="132556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CE571690-38AB-32C5-E4C4-65F2FBF663C0}"/>
              </a:ext>
            </a:extLst>
          </p:cNvPr>
          <p:cNvSpPr txBox="1"/>
          <p:nvPr/>
        </p:nvSpPr>
        <p:spPr>
          <a:xfrm>
            <a:off x="9530080" y="3573232"/>
            <a:ext cx="2518449" cy="923330"/>
          </a:xfrm>
          <a:prstGeom prst="rect">
            <a:avLst/>
          </a:prstGeom>
          <a:noFill/>
        </p:spPr>
        <p:txBody>
          <a:bodyPr wrap="square" rtlCol="0">
            <a:spAutoFit/>
          </a:bodyPr>
          <a:lstStyle/>
          <a:p>
            <a:pPr algn="ctr"/>
            <a:r>
              <a:rPr lang="en-GB" dirty="0"/>
              <a:t>Fixed-fee remuneration for providers (per session/month)</a:t>
            </a:r>
          </a:p>
        </p:txBody>
      </p:sp>
      <p:sp>
        <p:nvSpPr>
          <p:cNvPr id="4" name="Arrow: Curved Right 3">
            <a:extLst>
              <a:ext uri="{FF2B5EF4-FFF2-40B4-BE49-F238E27FC236}">
                <a16:creationId xmlns:a16="http://schemas.microsoft.com/office/drawing/2014/main" id="{4FAC7F3E-9EC0-3E7B-05A1-C1A1A79A83E1}"/>
              </a:ext>
            </a:extLst>
          </p:cNvPr>
          <p:cNvSpPr/>
          <p:nvPr/>
        </p:nvSpPr>
        <p:spPr>
          <a:xfrm rot="4101234" flipV="1">
            <a:off x="2241156" y="234227"/>
            <a:ext cx="1057084" cy="3638196"/>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Arrow: Curved Right 4">
            <a:extLst>
              <a:ext uri="{FF2B5EF4-FFF2-40B4-BE49-F238E27FC236}">
                <a16:creationId xmlns:a16="http://schemas.microsoft.com/office/drawing/2014/main" id="{33A1ED32-2DA5-F7B8-4E61-3EF8A47DCC3A}"/>
              </a:ext>
            </a:extLst>
          </p:cNvPr>
          <p:cNvSpPr/>
          <p:nvPr/>
        </p:nvSpPr>
        <p:spPr>
          <a:xfrm rot="4676744" flipV="1">
            <a:off x="8110279" y="228990"/>
            <a:ext cx="698158" cy="2338815"/>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Arrow: Curved Right 5">
            <a:extLst>
              <a:ext uri="{FF2B5EF4-FFF2-40B4-BE49-F238E27FC236}">
                <a16:creationId xmlns:a16="http://schemas.microsoft.com/office/drawing/2014/main" id="{400C991A-279F-4FDA-E844-826434990F6E}"/>
              </a:ext>
            </a:extLst>
          </p:cNvPr>
          <p:cNvSpPr/>
          <p:nvPr/>
        </p:nvSpPr>
        <p:spPr>
          <a:xfrm rot="10800000" flipV="1">
            <a:off x="11370704" y="2040684"/>
            <a:ext cx="460058" cy="1302798"/>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Arrow: Curved Right 6">
            <a:extLst>
              <a:ext uri="{FF2B5EF4-FFF2-40B4-BE49-F238E27FC236}">
                <a16:creationId xmlns:a16="http://schemas.microsoft.com/office/drawing/2014/main" id="{9A3BA804-3FF7-2D8B-D713-4E04AC62A874}"/>
              </a:ext>
            </a:extLst>
          </p:cNvPr>
          <p:cNvSpPr/>
          <p:nvPr/>
        </p:nvSpPr>
        <p:spPr>
          <a:xfrm rot="12259453" flipV="1">
            <a:off x="11476574" y="4563529"/>
            <a:ext cx="554887" cy="1504236"/>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Arrow: Curved Right 7">
            <a:extLst>
              <a:ext uri="{FF2B5EF4-FFF2-40B4-BE49-F238E27FC236}">
                <a16:creationId xmlns:a16="http://schemas.microsoft.com/office/drawing/2014/main" id="{60AB17CA-6827-F9C6-96FE-E42BB63D2C58}"/>
              </a:ext>
            </a:extLst>
          </p:cNvPr>
          <p:cNvSpPr/>
          <p:nvPr/>
        </p:nvSpPr>
        <p:spPr>
          <a:xfrm rot="16200000" flipV="1">
            <a:off x="6196018" y="4384958"/>
            <a:ext cx="720325" cy="4040812"/>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9" name="Arrow: Curved Right 8">
            <a:extLst>
              <a:ext uri="{FF2B5EF4-FFF2-40B4-BE49-F238E27FC236}">
                <a16:creationId xmlns:a16="http://schemas.microsoft.com/office/drawing/2014/main" id="{33DD8CFA-FB5A-7675-F1A4-4964922E1A1D}"/>
              </a:ext>
            </a:extLst>
          </p:cNvPr>
          <p:cNvSpPr/>
          <p:nvPr/>
        </p:nvSpPr>
        <p:spPr>
          <a:xfrm rot="20070652" flipV="1">
            <a:off x="720834" y="4405279"/>
            <a:ext cx="554887" cy="1504236"/>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852283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2200B0-C45D-90FD-75EB-BC989FC49F4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D0BA85-DB97-A6F0-54E5-4EBE7B37FFF4}"/>
              </a:ext>
            </a:extLst>
          </p:cNvPr>
          <p:cNvSpPr>
            <a:spLocks noGrp="1"/>
          </p:cNvSpPr>
          <p:nvPr>
            <p:ph type="title"/>
          </p:nvPr>
        </p:nvSpPr>
        <p:spPr>
          <a:xfrm>
            <a:off x="838200" y="365125"/>
            <a:ext cx="10515600" cy="1325563"/>
          </a:xfrm>
        </p:spPr>
        <p:txBody>
          <a:bodyPr>
            <a:normAutofit/>
          </a:bodyPr>
          <a:lstStyle/>
          <a:p>
            <a:r>
              <a:rPr lang="en-GB" sz="5400"/>
              <a:t>Background</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FF31F013-585B-7426-E6D2-32EE903159DC}"/>
              </a:ext>
            </a:extLst>
          </p:cNvPr>
          <p:cNvSpPr>
            <a:spLocks noGrp="1"/>
          </p:cNvSpPr>
          <p:nvPr>
            <p:ph idx="1"/>
          </p:nvPr>
        </p:nvSpPr>
        <p:spPr>
          <a:xfrm>
            <a:off x="838200" y="1929384"/>
            <a:ext cx="10515600" cy="4251960"/>
          </a:xfrm>
        </p:spPr>
        <p:txBody>
          <a:bodyPr>
            <a:normAutofit/>
          </a:bodyPr>
          <a:lstStyle/>
          <a:p>
            <a:r>
              <a:rPr lang="en-US" dirty="0"/>
              <a:t>Wide range of public and private sector stakeholders invited to provide input and discuss the proposed model</a:t>
            </a:r>
          </a:p>
          <a:p>
            <a:r>
              <a:rPr lang="en-US" dirty="0"/>
              <a:t>Report of proceedings of the day circulated on 25 October</a:t>
            </a:r>
          </a:p>
          <a:p>
            <a:r>
              <a:rPr lang="en-US" dirty="0"/>
              <a:t>Session today to provide: </a:t>
            </a:r>
          </a:p>
          <a:p>
            <a:pPr lvl="1"/>
            <a:r>
              <a:rPr lang="en-US" sz="2800" dirty="0"/>
              <a:t>Feedback on key issues raised in discussion at the dialogue </a:t>
            </a:r>
          </a:p>
          <a:p>
            <a:pPr lvl="1"/>
            <a:r>
              <a:rPr lang="en-US" sz="2800" dirty="0"/>
              <a:t>Basis for discussion and guidance for taking the work forward</a:t>
            </a:r>
          </a:p>
          <a:p>
            <a:pPr lvl="1"/>
            <a:r>
              <a:rPr lang="en-US" sz="2800" dirty="0"/>
              <a:t>Provide a forum for opening the discussion on process, roles and responsibilities for taking the work forward </a:t>
            </a:r>
          </a:p>
          <a:p>
            <a:endParaRPr lang="en-US" sz="2200" dirty="0"/>
          </a:p>
          <a:p>
            <a:endParaRPr lang="en-ZA" sz="2200" dirty="0"/>
          </a:p>
        </p:txBody>
      </p:sp>
    </p:spTree>
    <p:extLst>
      <p:ext uri="{BB962C8B-B14F-4D97-AF65-F5344CB8AC3E}">
        <p14:creationId xmlns:p14="http://schemas.microsoft.com/office/powerpoint/2010/main" val="273591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362E9A-2CE9-FCDB-08FA-75727CD2007A}"/>
              </a:ext>
            </a:extLst>
          </p:cNvPr>
          <p:cNvSpPr>
            <a:spLocks noGrp="1"/>
          </p:cNvSpPr>
          <p:nvPr>
            <p:ph type="title"/>
          </p:nvPr>
        </p:nvSpPr>
        <p:spPr>
          <a:xfrm>
            <a:off x="838200" y="365125"/>
            <a:ext cx="10515600" cy="1325563"/>
          </a:xfrm>
        </p:spPr>
        <p:txBody>
          <a:bodyPr>
            <a:normAutofit/>
          </a:bodyPr>
          <a:lstStyle/>
          <a:p>
            <a:r>
              <a:rPr lang="en-GB" sz="4600"/>
              <a:t>Main themes identified from the dialogue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CE13B7C-5DE6-70C8-7C51-1B3A537F6D03}"/>
              </a:ext>
            </a:extLst>
          </p:cNvPr>
          <p:cNvSpPr>
            <a:spLocks noGrp="1"/>
          </p:cNvSpPr>
          <p:nvPr>
            <p:ph idx="1"/>
          </p:nvPr>
        </p:nvSpPr>
        <p:spPr>
          <a:xfrm>
            <a:off x="838200" y="1929384"/>
            <a:ext cx="11144794" cy="4800600"/>
          </a:xfrm>
        </p:spPr>
        <p:txBody>
          <a:bodyPr>
            <a:normAutofit fontScale="92500" lnSpcReduction="10000"/>
          </a:bodyPr>
          <a:lstStyle/>
          <a:p>
            <a:pPr marL="514350" indent="-514350">
              <a:buFont typeface="+mj-lt"/>
              <a:buAutoNum type="arabicPeriod"/>
            </a:pPr>
            <a:r>
              <a:rPr lang="en-GB" sz="2600" dirty="0"/>
              <a:t>The desired outcomes of a change in the current maternity care model</a:t>
            </a:r>
          </a:p>
          <a:p>
            <a:pPr marL="514350" indent="-514350">
              <a:buFont typeface="+mj-lt"/>
              <a:buAutoNum type="arabicPeriod"/>
            </a:pPr>
            <a:r>
              <a:rPr lang="en-GB" sz="2600" dirty="0"/>
              <a:t>The operating model of a birthing unit</a:t>
            </a:r>
          </a:p>
          <a:p>
            <a:pPr marL="514350" indent="-514350">
              <a:buFont typeface="+mj-lt"/>
              <a:buAutoNum type="arabicPeriod"/>
            </a:pPr>
            <a:r>
              <a:rPr lang="en-GB" sz="2600" dirty="0"/>
              <a:t>The clinical care model</a:t>
            </a:r>
          </a:p>
          <a:p>
            <a:pPr marL="514350" indent="-514350">
              <a:buFont typeface="+mj-lt"/>
              <a:buAutoNum type="arabicPeriod"/>
            </a:pPr>
            <a:r>
              <a:rPr lang="en-GB" sz="2600" dirty="0"/>
              <a:t>The care team</a:t>
            </a:r>
          </a:p>
          <a:p>
            <a:pPr marL="514350" indent="-514350">
              <a:buFont typeface="+mj-lt"/>
              <a:buAutoNum type="arabicPeriod"/>
            </a:pPr>
            <a:r>
              <a:rPr lang="en-GB" sz="2600" dirty="0"/>
              <a:t>Information and education: demand-side</a:t>
            </a:r>
          </a:p>
          <a:p>
            <a:pPr marL="514350" indent="-514350">
              <a:buFont typeface="+mj-lt"/>
              <a:buAutoNum type="arabicPeriod"/>
            </a:pPr>
            <a:r>
              <a:rPr lang="en-GB" sz="2600" dirty="0"/>
              <a:t>Financing and remuneration model</a:t>
            </a:r>
          </a:p>
          <a:p>
            <a:pPr marL="514350" indent="-514350">
              <a:buFont typeface="+mj-lt"/>
              <a:buAutoNum type="arabicPeriod"/>
            </a:pPr>
            <a:r>
              <a:rPr lang="en-GB" sz="2600" dirty="0"/>
              <a:t>Reporting, monitoring and accreditation</a:t>
            </a:r>
          </a:p>
          <a:p>
            <a:pPr marL="514350" indent="-514350">
              <a:buFont typeface="+mj-lt"/>
              <a:buAutoNum type="arabicPeriod"/>
            </a:pPr>
            <a:r>
              <a:rPr lang="en-GB" sz="2600" dirty="0"/>
              <a:t>Indemnity and indemnity cover</a:t>
            </a:r>
          </a:p>
          <a:p>
            <a:pPr marL="514350" indent="-514350">
              <a:buFont typeface="+mj-lt"/>
              <a:buAutoNum type="arabicPeriod"/>
            </a:pPr>
            <a:r>
              <a:rPr lang="en-GB" sz="2600" dirty="0"/>
              <a:t>Digitisation and technology</a:t>
            </a:r>
          </a:p>
          <a:p>
            <a:pPr marL="514350" indent="-514350">
              <a:buFont typeface="+mj-lt"/>
              <a:buAutoNum type="arabicPeriod"/>
            </a:pPr>
            <a:r>
              <a:rPr lang="en-GB" sz="2600" dirty="0"/>
              <a:t>Legislative and regulatory changes</a:t>
            </a:r>
          </a:p>
          <a:p>
            <a:pPr marL="514350" indent="-514350">
              <a:buFont typeface="+mj-lt"/>
              <a:buAutoNum type="arabicPeriod"/>
            </a:pPr>
            <a:r>
              <a:rPr lang="en-GB" sz="2600" dirty="0"/>
              <a:t>Alignment with NHI/ opportunities for public/private engagement</a:t>
            </a:r>
          </a:p>
          <a:p>
            <a:pPr marL="0" indent="0">
              <a:buNone/>
            </a:pPr>
            <a:endParaRPr lang="en-GB" sz="2200" dirty="0"/>
          </a:p>
          <a:p>
            <a:pPr marL="514350" indent="-514350">
              <a:buFont typeface="+mj-lt"/>
              <a:buAutoNum type="arabicPeriod"/>
            </a:pPr>
            <a:endParaRPr lang="en-GB" sz="2200" dirty="0"/>
          </a:p>
        </p:txBody>
      </p:sp>
    </p:spTree>
    <p:extLst>
      <p:ext uri="{BB962C8B-B14F-4D97-AF65-F5344CB8AC3E}">
        <p14:creationId xmlns:p14="http://schemas.microsoft.com/office/powerpoint/2010/main" val="3893602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7012</TotalTime>
  <Words>1991</Words>
  <Application>Microsoft Office PowerPoint</Application>
  <PresentationFormat>Widescreen</PresentationFormat>
  <Paragraphs>235</Paragraphs>
  <Slides>31</Slides>
  <Notes>11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Aptos Display</vt:lpstr>
      <vt:lpstr>Arial</vt:lpstr>
      <vt:lpstr>Minion Pro</vt:lpstr>
      <vt:lpstr>Wingdings</vt:lpstr>
      <vt:lpstr>Office Theme</vt:lpstr>
      <vt:lpstr> Feedback on main inputs at maternity care dialogue held on 5 September  </vt:lpstr>
      <vt:lpstr>Agenda</vt:lpstr>
      <vt:lpstr>Agenda</vt:lpstr>
      <vt:lpstr>Background</vt:lpstr>
      <vt:lpstr>Background</vt:lpstr>
      <vt:lpstr>PowerPoint Presentation</vt:lpstr>
      <vt:lpstr>Key principles for a proposed alternative model</vt:lpstr>
      <vt:lpstr>Background</vt:lpstr>
      <vt:lpstr>Main themes identified from the dialogue</vt:lpstr>
      <vt:lpstr>1. Desired outcomes / model checklist</vt:lpstr>
      <vt:lpstr>2. Operating model </vt:lpstr>
      <vt:lpstr>3. Clinical care model</vt:lpstr>
      <vt:lpstr>3. Clinical care model</vt:lpstr>
      <vt:lpstr>4. Care team</vt:lpstr>
      <vt:lpstr>4. Care teams</vt:lpstr>
      <vt:lpstr>5. Information and education: demand side</vt:lpstr>
      <vt:lpstr>6. Financing and remuneration model </vt:lpstr>
      <vt:lpstr>6. Financing and remuneration model </vt:lpstr>
      <vt:lpstr>6. Financing and remuneration model </vt:lpstr>
      <vt:lpstr>7. Reporting, monitoring accreditation</vt:lpstr>
      <vt:lpstr>8. Indemnity and indemnity cover</vt:lpstr>
      <vt:lpstr>9. Digitisation and technology</vt:lpstr>
      <vt:lpstr>10. Legislative and regulatory changes</vt:lpstr>
      <vt:lpstr>11. Alignment with NHI/ Opportunities for public private engagement</vt:lpstr>
      <vt:lpstr>Research needs </vt:lpstr>
      <vt:lpstr>  Thank you </vt:lpstr>
      <vt:lpstr>Agenda</vt:lpstr>
      <vt:lpstr>Agenda</vt:lpstr>
      <vt:lpstr>Way forward?</vt:lpstr>
      <vt:lpstr>Possible workstreams?</vt:lpstr>
      <vt:lpstr>Model(s) development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Tanya Doherty</dc:creator>
  <cp:lastModifiedBy>Tanya Doherty</cp:lastModifiedBy>
  <cp:revision>39</cp:revision>
  <dcterms:created xsi:type="dcterms:W3CDTF">2024-08-29T08:28:24Z</dcterms:created>
  <dcterms:modified xsi:type="dcterms:W3CDTF">2024-11-27T10:37:45Z</dcterms:modified>
</cp:coreProperties>
</file>