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3" r:id="rId2"/>
    <p:sldId id="274" r:id="rId3"/>
    <p:sldId id="268" r:id="rId4"/>
    <p:sldId id="259" r:id="rId5"/>
    <p:sldId id="258" r:id="rId6"/>
    <p:sldId id="271" r:id="rId7"/>
    <p:sldId id="262" r:id="rId8"/>
    <p:sldId id="260" r:id="rId9"/>
    <p:sldId id="263" r:id="rId10"/>
    <p:sldId id="264" r:id="rId11"/>
    <p:sldId id="276" r:id="rId12"/>
    <p:sldId id="277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EB2976-49EB-4AB3-88D6-994EF839C063}" v="2" dt="2024-11-04T09:08:03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94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adee Wright" userId="140b318e96aa7dc9" providerId="LiveId" clId="{6AEB2976-49EB-4AB3-88D6-994EF839C063}"/>
    <pc:docChg chg="custSel addSld delSld modSld">
      <pc:chgData name="Caradee Wright" userId="140b318e96aa7dc9" providerId="LiveId" clId="{6AEB2976-49EB-4AB3-88D6-994EF839C063}" dt="2024-11-18T09:15:48.592" v="247" actId="1076"/>
      <pc:docMkLst>
        <pc:docMk/>
      </pc:docMkLst>
      <pc:sldChg chg="addSp delSp modSp mod">
        <pc:chgData name="Caradee Wright" userId="140b318e96aa7dc9" providerId="LiveId" clId="{6AEB2976-49EB-4AB3-88D6-994EF839C063}" dt="2024-11-04T09:02:15.520" v="176" actId="1076"/>
        <pc:sldMkLst>
          <pc:docMk/>
          <pc:sldMk cId="1223581433" sldId="259"/>
        </pc:sldMkLst>
        <pc:spChg chg="mod">
          <ac:chgData name="Caradee Wright" userId="140b318e96aa7dc9" providerId="LiveId" clId="{6AEB2976-49EB-4AB3-88D6-994EF839C063}" dt="2024-11-04T08:57:56.881" v="163" actId="1038"/>
          <ac:spMkLst>
            <pc:docMk/>
            <pc:sldMk cId="1223581433" sldId="259"/>
            <ac:spMk id="2" creationId="{EABAF5F9-6552-D13C-1E38-3B82EF6AB476}"/>
          </ac:spMkLst>
        </pc:spChg>
        <pc:spChg chg="add mod">
          <ac:chgData name="Caradee Wright" userId="140b318e96aa7dc9" providerId="LiveId" clId="{6AEB2976-49EB-4AB3-88D6-994EF839C063}" dt="2024-11-04T09:02:15.520" v="176" actId="1076"/>
          <ac:spMkLst>
            <pc:docMk/>
            <pc:sldMk cId="1223581433" sldId="259"/>
            <ac:spMk id="7" creationId="{D545765D-CC79-097E-2E6B-A93F75831439}"/>
          </ac:spMkLst>
        </pc:spChg>
        <pc:picChg chg="del">
          <ac:chgData name="Caradee Wright" userId="140b318e96aa7dc9" providerId="LiveId" clId="{6AEB2976-49EB-4AB3-88D6-994EF839C063}" dt="2024-11-04T08:30:13.948" v="78" actId="478"/>
          <ac:picMkLst>
            <pc:docMk/>
            <pc:sldMk cId="1223581433" sldId="259"/>
            <ac:picMk id="3" creationId="{87528C61-D518-4067-9A00-9856295AF391}"/>
          </ac:picMkLst>
        </pc:picChg>
        <pc:picChg chg="mod">
          <ac:chgData name="Caradee Wright" userId="140b318e96aa7dc9" providerId="LiveId" clId="{6AEB2976-49EB-4AB3-88D6-994EF839C063}" dt="2024-11-04T09:02:05.569" v="169" actId="1076"/>
          <ac:picMkLst>
            <pc:docMk/>
            <pc:sldMk cId="1223581433" sldId="259"/>
            <ac:picMk id="4" creationId="{B9594FA2-EB63-4F77-8260-81B40C645171}"/>
          </ac:picMkLst>
        </pc:picChg>
        <pc:cxnChg chg="del">
          <ac:chgData name="Caradee Wright" userId="140b318e96aa7dc9" providerId="LiveId" clId="{6AEB2976-49EB-4AB3-88D6-994EF839C063}" dt="2024-11-04T08:58:59.612" v="164" actId="478"/>
          <ac:cxnSpMkLst>
            <pc:docMk/>
            <pc:sldMk cId="1223581433" sldId="259"/>
            <ac:cxnSpMk id="5" creationId="{2426A66D-C6BC-4BA3-9589-91F1F57D037B}"/>
          </ac:cxnSpMkLst>
        </pc:cxnChg>
      </pc:sldChg>
      <pc:sldChg chg="del">
        <pc:chgData name="Caradee Wright" userId="140b318e96aa7dc9" providerId="LiveId" clId="{6AEB2976-49EB-4AB3-88D6-994EF839C063}" dt="2024-11-04T08:59:16.450" v="165" actId="47"/>
        <pc:sldMkLst>
          <pc:docMk/>
          <pc:sldMk cId="2223120820" sldId="261"/>
        </pc:sldMkLst>
      </pc:sldChg>
      <pc:sldChg chg="modSp mod">
        <pc:chgData name="Caradee Wright" userId="140b318e96aa7dc9" providerId="LiveId" clId="{6AEB2976-49EB-4AB3-88D6-994EF839C063}" dt="2024-11-04T08:30:08.216" v="77" actId="1076"/>
        <pc:sldMkLst>
          <pc:docMk/>
          <pc:sldMk cId="1557219646" sldId="268"/>
        </pc:sldMkLst>
        <pc:spChg chg="mod">
          <ac:chgData name="Caradee Wright" userId="140b318e96aa7dc9" providerId="LiveId" clId="{6AEB2976-49EB-4AB3-88D6-994EF839C063}" dt="2024-11-04T08:30:08.216" v="77" actId="1076"/>
          <ac:spMkLst>
            <pc:docMk/>
            <pc:sldMk cId="1557219646" sldId="268"/>
            <ac:spMk id="4" creationId="{F6DB7E54-1B3B-4A33-8D7B-5BEE57F45B98}"/>
          </ac:spMkLst>
        </pc:spChg>
      </pc:sldChg>
      <pc:sldChg chg="modSp mod">
        <pc:chgData name="Caradee Wright" userId="140b318e96aa7dc9" providerId="LiveId" clId="{6AEB2976-49EB-4AB3-88D6-994EF839C063}" dt="2024-11-04T09:02:23.342" v="177" actId="313"/>
        <pc:sldMkLst>
          <pc:docMk/>
          <pc:sldMk cId="3238170812" sldId="271"/>
        </pc:sldMkLst>
        <pc:spChg chg="mod">
          <ac:chgData name="Caradee Wright" userId="140b318e96aa7dc9" providerId="LiveId" clId="{6AEB2976-49EB-4AB3-88D6-994EF839C063}" dt="2024-11-04T09:02:23.342" v="177" actId="313"/>
          <ac:spMkLst>
            <pc:docMk/>
            <pc:sldMk cId="3238170812" sldId="271"/>
            <ac:spMk id="5" creationId="{9F972327-D8D1-8862-1E26-B42AD5DEBA35}"/>
          </ac:spMkLst>
        </pc:spChg>
      </pc:sldChg>
      <pc:sldChg chg="modSp mod">
        <pc:chgData name="Caradee Wright" userId="140b318e96aa7dc9" providerId="LiveId" clId="{6AEB2976-49EB-4AB3-88D6-994EF839C063}" dt="2024-11-18T09:15:48.592" v="247" actId="1076"/>
        <pc:sldMkLst>
          <pc:docMk/>
          <pc:sldMk cId="3332958461" sldId="273"/>
        </pc:sldMkLst>
        <pc:spChg chg="mod">
          <ac:chgData name="Caradee Wright" userId="140b318e96aa7dc9" providerId="LiveId" clId="{6AEB2976-49EB-4AB3-88D6-994EF839C063}" dt="2024-11-18T09:15:48.592" v="247" actId="1076"/>
          <ac:spMkLst>
            <pc:docMk/>
            <pc:sldMk cId="3332958461" sldId="273"/>
            <ac:spMk id="2" creationId="{F064CFC8-DC06-4D0A-1063-D379FD3616CD}"/>
          </ac:spMkLst>
        </pc:spChg>
        <pc:picChg chg="mod">
          <ac:chgData name="Caradee Wright" userId="140b318e96aa7dc9" providerId="LiveId" clId="{6AEB2976-49EB-4AB3-88D6-994EF839C063}" dt="2024-11-04T09:08:03.809" v="237" actId="167"/>
          <ac:picMkLst>
            <pc:docMk/>
            <pc:sldMk cId="3332958461" sldId="273"/>
            <ac:picMk id="1026" creationId="{7AF530BA-4B09-766E-959C-B47B529EE292}"/>
          </ac:picMkLst>
        </pc:picChg>
      </pc:sldChg>
      <pc:sldChg chg="modSp mod">
        <pc:chgData name="Caradee Wright" userId="140b318e96aa7dc9" providerId="LiveId" clId="{6AEB2976-49EB-4AB3-88D6-994EF839C063}" dt="2024-11-04T08:29:37.485" v="43" actId="6549"/>
        <pc:sldMkLst>
          <pc:docMk/>
          <pc:sldMk cId="2828917751" sldId="274"/>
        </pc:sldMkLst>
        <pc:spChg chg="mod">
          <ac:chgData name="Caradee Wright" userId="140b318e96aa7dc9" providerId="LiveId" clId="{6AEB2976-49EB-4AB3-88D6-994EF839C063}" dt="2024-11-04T08:29:28.825" v="41" actId="1076"/>
          <ac:spMkLst>
            <pc:docMk/>
            <pc:sldMk cId="2828917751" sldId="274"/>
            <ac:spMk id="2" creationId="{3BA1EF47-27DD-B55D-B648-AABEB756F305}"/>
          </ac:spMkLst>
        </pc:spChg>
        <pc:spChg chg="mod">
          <ac:chgData name="Caradee Wright" userId="140b318e96aa7dc9" providerId="LiveId" clId="{6AEB2976-49EB-4AB3-88D6-994EF839C063}" dt="2024-11-04T08:29:37.485" v="43" actId="6549"/>
          <ac:spMkLst>
            <pc:docMk/>
            <pc:sldMk cId="2828917751" sldId="274"/>
            <ac:spMk id="3" creationId="{188AA83E-A365-F96B-F588-B304D1F5E724}"/>
          </ac:spMkLst>
        </pc:spChg>
      </pc:sldChg>
      <pc:sldChg chg="delSp add mod delAnim">
        <pc:chgData name="Caradee Wright" userId="140b318e96aa7dc9" providerId="LiveId" clId="{6AEB2976-49EB-4AB3-88D6-994EF839C063}" dt="2024-11-04T09:01:35.042" v="167" actId="478"/>
        <pc:sldMkLst>
          <pc:docMk/>
          <pc:sldMk cId="2275263307" sldId="276"/>
        </pc:sldMkLst>
        <pc:picChg chg="del">
          <ac:chgData name="Caradee Wright" userId="140b318e96aa7dc9" providerId="LiveId" clId="{6AEB2976-49EB-4AB3-88D6-994EF839C063}" dt="2024-11-04T09:01:35.042" v="167" actId="478"/>
          <ac:picMkLst>
            <pc:docMk/>
            <pc:sldMk cId="2275263307" sldId="276"/>
            <ac:picMk id="9219" creationId="{DA64975B-CAC9-F2D5-9D57-883233C4AB77}"/>
          </ac:picMkLst>
        </pc:picChg>
      </pc:sldChg>
      <pc:sldChg chg="delSp add mod delAnim">
        <pc:chgData name="Caradee Wright" userId="140b318e96aa7dc9" providerId="LiveId" clId="{6AEB2976-49EB-4AB3-88D6-994EF839C063}" dt="2024-11-04T09:01:38.674" v="168" actId="478"/>
        <pc:sldMkLst>
          <pc:docMk/>
          <pc:sldMk cId="1045361902" sldId="277"/>
        </pc:sldMkLst>
        <pc:picChg chg="del">
          <ac:chgData name="Caradee Wright" userId="140b318e96aa7dc9" providerId="LiveId" clId="{6AEB2976-49EB-4AB3-88D6-994EF839C063}" dt="2024-11-04T09:01:38.674" v="168" actId="478"/>
          <ac:picMkLst>
            <pc:docMk/>
            <pc:sldMk cId="1045361902" sldId="277"/>
            <ac:picMk id="27" creationId="{D0E4A40D-E92E-1119-8A28-A3AE2A4970E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3B89D-459A-4983-9DE0-8D0C99CAE706}" type="datetimeFigureOut">
              <a:rPr lang="en-ZA" smtClean="0"/>
              <a:t>2024/11/18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2C2-0F4B-4CE3-AC67-2FF8388C8F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38717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Impacts are caused by changes in the climatic drivers. Give example of such changes in Africa using the Easter Southern Africa row as an example.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FE675-165E-4AD0-A200-6CF2FCC0B40C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71302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Introducing the climate-change related health impacts - not only in Africa but in most countries around the world. Don’t go through them all.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FE675-165E-4AD0-A200-6CF2FCC0B40C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259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Scovronick: t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he strongest associations were in the youngest (&lt; 5) and oldest (&gt; 64) age groups and for cardiorespiratory causes. Very few / none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2BA48-9C2A-468A-94D7-964CA77020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5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09FC7-13AF-313B-FA1F-DBC323EC2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7DEB5-73C5-3A00-090F-BA829E415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1E534-EECA-9788-8ECF-8537A5902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6777-B9AE-4B54-8489-B0CE2D89FB43}" type="datetimeFigureOut">
              <a:rPr lang="en-ZA" smtClean="0"/>
              <a:t>2024/11/18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C9CCD-D39A-F263-914F-5BEBD8488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0BD41-012C-78B6-FDAD-6E48F5D4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7CF5-5D58-4EC9-AF22-A331211885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5446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106D0-DDD9-5D99-54B2-58B9C374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C0CC0D-4FB3-A803-379D-7B0EC19C6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9B049-7D6C-FF0C-492D-577322C8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6777-B9AE-4B54-8489-B0CE2D89FB43}" type="datetimeFigureOut">
              <a:rPr lang="en-ZA" smtClean="0"/>
              <a:t>2024/11/18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56ABC-C7D7-8841-B04B-FE217199E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CD77B-7ADD-67B1-4413-B28F644BC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7CF5-5D58-4EC9-AF22-A331211885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91518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FF0E03-9610-EF7E-5FE9-8117A3B1DE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D5ED65-D268-D533-EB77-6EE6F4579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4A3ED-B23C-F70D-9593-E879D2C43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6777-B9AE-4B54-8489-B0CE2D89FB43}" type="datetimeFigureOut">
              <a:rPr lang="en-ZA" smtClean="0"/>
              <a:t>2024/11/18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59761-56C7-11DA-E02F-F68CC4B3F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15EFB-ED4D-0572-1DC4-B3FBCD26A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7CF5-5D58-4EC9-AF22-A331211885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54912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789296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"/>
            <a:ext cx="11582400" cy="23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AMRC Logo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918" y="5987416"/>
            <a:ext cx="1756833" cy="70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846720"/>
            <a:ext cx="10972800" cy="518400"/>
          </a:xfrm>
        </p:spPr>
        <p:txBody>
          <a:bodyPr lIns="0">
            <a:normAutofit/>
          </a:bodyPr>
          <a:lstStyle>
            <a:lvl1pPr algn="l">
              <a:defRPr sz="3840" b="1" i="0" cap="all">
                <a:solidFill>
                  <a:srgbClr val="0D6AA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581121"/>
            <a:ext cx="10972800" cy="39744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32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D5548-F3D2-DC5F-6AA8-54811DEF2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B937A-063B-AD8C-80D8-9775B422E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5E512-EDAE-A08B-AB4E-B6A165D61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6777-B9AE-4B54-8489-B0CE2D89FB43}" type="datetimeFigureOut">
              <a:rPr lang="en-ZA" smtClean="0"/>
              <a:t>2024/11/18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4609A-AAAC-4121-3430-416C6B64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F568F-5082-D1F3-2BE6-0D1277DFB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7CF5-5D58-4EC9-AF22-A331211885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646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67038-45ED-F8C7-B3FE-3BA49661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186E4-529A-281F-B11F-59B5E34F5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81AF9-00D2-74A1-1104-6E4310322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6777-B9AE-4B54-8489-B0CE2D89FB43}" type="datetimeFigureOut">
              <a:rPr lang="en-ZA" smtClean="0"/>
              <a:t>2024/11/18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6FCD1-3693-8BE9-D19C-5728053BC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4E9B-E6EC-4E68-C92A-17EFAC1BD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7CF5-5D58-4EC9-AF22-A331211885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01856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0884C-62C7-1C8E-382B-C1992204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1CB45-7EE8-3E9D-748E-E81CF45D86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0B4DF-1037-8513-A68F-DDF0FE5C3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E96D3-4F3D-1797-E541-3BD85B3D0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6777-B9AE-4B54-8489-B0CE2D89FB43}" type="datetimeFigureOut">
              <a:rPr lang="en-ZA" smtClean="0"/>
              <a:t>2024/11/18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498BA-4F39-EAD4-7814-660A68CC4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45538-577D-925F-CDB3-1D5FA125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7CF5-5D58-4EC9-AF22-A331211885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0806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EEAD5-D1B5-B257-9E9D-82C6A18D6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E023A-EDEF-414D-3948-DD4B8DF9E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53F4A-89BA-C68A-20F1-89ECF29F8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7A31EE-6F30-D589-6F1F-345E55BCB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F3DB86-81F8-651B-DF93-42FDE64DAE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B4F54-9C2D-47DC-A945-52E60F66F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6777-B9AE-4B54-8489-B0CE2D89FB43}" type="datetimeFigureOut">
              <a:rPr lang="en-ZA" smtClean="0"/>
              <a:t>2024/11/18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E23F55-C2DD-1DDA-4074-D7DCDB58F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20BEA6-2078-420A-BB39-41B7AAC7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7CF5-5D58-4EC9-AF22-A331211885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6089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59E45-5803-AD59-0A03-38AEFA66A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3A73D-2D0D-96B7-E0A9-12BE4721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6777-B9AE-4B54-8489-B0CE2D89FB43}" type="datetimeFigureOut">
              <a:rPr lang="en-ZA" smtClean="0"/>
              <a:t>2024/11/18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33924C-B5E6-CFDD-BE02-73729EFC1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4C248D-3B16-01E9-D366-216C38077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7CF5-5D58-4EC9-AF22-A331211885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4432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5ECDBB-7CC5-D031-C53B-DAAC6F6AD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6777-B9AE-4B54-8489-B0CE2D89FB43}" type="datetimeFigureOut">
              <a:rPr lang="en-ZA" smtClean="0"/>
              <a:t>2024/11/18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1A1520-4F83-7458-769B-4FFA12A3D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CB795-DCD1-AEEF-CD59-738DD1B41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7CF5-5D58-4EC9-AF22-A331211885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4161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00DE1-C086-985E-E162-97A21B70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C10EF-3049-3AA8-3361-F14BA2FE7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0712C-7566-CCB0-34D1-F75163249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2FD2D-D83B-A8C5-F13A-0369C8079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6777-B9AE-4B54-8489-B0CE2D89FB43}" type="datetimeFigureOut">
              <a:rPr lang="en-ZA" smtClean="0"/>
              <a:t>2024/11/18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3F1AE-7290-B883-46EE-B645FD21D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8B9F0-5828-85B1-4E0B-C8006EF2D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7CF5-5D58-4EC9-AF22-A331211885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7546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CC5A0-E44C-439C-73BE-69D3AF136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3EBFD7-89E8-2052-438F-713D5F2D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2F93C-DC4C-23E2-5C39-EA3942B23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78B6D-B741-7CD7-68A7-645479FE1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6777-B9AE-4B54-8489-B0CE2D89FB43}" type="datetimeFigureOut">
              <a:rPr lang="en-ZA" smtClean="0"/>
              <a:t>2024/11/18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454BA-C2C5-9B68-E6BE-A26F169CB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16D89-A59A-B5BB-33A4-BCCC2497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7CF5-5D58-4EC9-AF22-A331211885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0135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D70C07-F08F-BDE5-2066-81B71FA27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4CA47-064B-78D4-11C0-0D7A2B0C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E24A0-8864-5CD1-2074-9818A4B38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FC6777-B9AE-4B54-8489-B0CE2D89FB43}" type="datetimeFigureOut">
              <a:rPr lang="en-ZA" smtClean="0"/>
              <a:t>2024/11/18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1A241-8070-0076-E64B-A5E0F4BE5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601C3-BF40-45FD-52D5-964FF8157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CA7CF5-5D58-4EC9-AF22-A331211885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4608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l about heat stroke and heat exhaustion in children - Boksburg Advertiser">
            <a:extLst>
              <a:ext uri="{FF2B5EF4-FFF2-40B4-BE49-F238E27FC236}">
                <a16:creationId xmlns:a16="http://schemas.microsoft.com/office/drawing/2014/main" id="{7AF530BA-4B09-766E-959C-B47B529EE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3" b="-1"/>
          <a:stretch/>
        </p:blipFill>
        <p:spPr bwMode="auto">
          <a:xfrm>
            <a:off x="-9886" y="10"/>
            <a:ext cx="75726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64CFC8-DC06-4D0A-1063-D379FD361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475" y="325324"/>
            <a:ext cx="11389050" cy="141527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3600" b="1" dirty="0"/>
              <a:t>Climate change-related health impacts in the world, Africa and South Africa</a:t>
            </a:r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Why should we be worried?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684F8-F198-39F1-ECF5-6EE99B22D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3400" y="2933657"/>
            <a:ext cx="3434180" cy="3599019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1900" dirty="0"/>
              <a:t>Caradee Y Wright </a:t>
            </a:r>
          </a:p>
          <a:p>
            <a:pPr algn="r"/>
            <a:r>
              <a:rPr lang="en-US" sz="1900" dirty="0"/>
              <a:t>(PhD Public Health)</a:t>
            </a:r>
          </a:p>
          <a:p>
            <a:pPr algn="r"/>
            <a:r>
              <a:rPr lang="en-US" sz="1900" dirty="0"/>
              <a:t>Climate Change and Health Research Programme Lead</a:t>
            </a:r>
          </a:p>
          <a:p>
            <a:pPr algn="r"/>
            <a:r>
              <a:rPr lang="en-US" sz="1900" dirty="0"/>
              <a:t>Environment and Health Research Unit</a:t>
            </a:r>
          </a:p>
          <a:p>
            <a:pPr algn="r"/>
            <a:r>
              <a:rPr lang="en-US" sz="1900" dirty="0"/>
              <a:t>South African Medical Research Council</a:t>
            </a:r>
          </a:p>
          <a:p>
            <a:pPr algn="r"/>
            <a:endParaRPr lang="en-US" sz="1900" dirty="0"/>
          </a:p>
          <a:p>
            <a:pPr algn="r"/>
            <a:r>
              <a:rPr lang="en-US" sz="1900" dirty="0"/>
              <a:t>5 November 2024</a:t>
            </a:r>
          </a:p>
          <a:p>
            <a:pPr indent="-228600" algn="r">
              <a:buFont typeface="Arial" panose="020B0604020202020204" pitchFamily="34" charset="0"/>
              <a:buChar char="•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332958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4D50E-1C9A-035D-83B9-CFE1C1483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5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Ambient heat exposure and child heatstroke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AD554B-D2D4-4484-4B28-AB6FB96349E3}"/>
              </a:ext>
            </a:extLst>
          </p:cNvPr>
          <p:cNvSpPr txBox="1"/>
          <p:nvPr/>
        </p:nvSpPr>
        <p:spPr>
          <a:xfrm>
            <a:off x="214095" y="4633627"/>
            <a:ext cx="68456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Pediatric exertional heat stroke occurs in young, otherwise healthy individuals who engage in heavy exercise during hot and humid conditions.</a:t>
            </a:r>
          </a:p>
          <a:p>
            <a:endParaRPr lang="en-US" dirty="0"/>
          </a:p>
          <a:p>
            <a:r>
              <a:rPr lang="en-US" dirty="0"/>
              <a:t>ICD-9 code E900: “excessive heat—hyperthermia”—specifically subpart E900.0: “due to weather conditions.”</a:t>
            </a:r>
          </a:p>
          <a:p>
            <a:r>
              <a:rPr lang="en-US" dirty="0"/>
              <a:t>ICD-10 code X30: “exposure to excessive natural heat—hyperthermia.”</a:t>
            </a:r>
          </a:p>
        </p:txBody>
      </p:sp>
      <p:pic>
        <p:nvPicPr>
          <p:cNvPr id="8" name="Picture 7" descr="A screenshot of a medical article&#10;&#10;Description automatically generated">
            <a:extLst>
              <a:ext uri="{FF2B5EF4-FFF2-40B4-BE49-F238E27FC236}">
                <a16:creationId xmlns:a16="http://schemas.microsoft.com/office/drawing/2014/main" id="{1ACDECC7-C1CB-5776-7C5E-1208F2D1D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908" y="1332908"/>
            <a:ext cx="4940554" cy="3264068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82650558-411F-0C5B-0DE6-C40D975E4D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743" y="2370376"/>
            <a:ext cx="4788146" cy="3321221"/>
          </a:xfrm>
          <a:prstGeom prst="rect">
            <a:avLst/>
          </a:prstGeom>
        </p:spPr>
      </p:pic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DF4185FE-EDA5-DE45-DAFF-BA47753A6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213" y="4897766"/>
            <a:ext cx="4280787" cy="1587663"/>
          </a:xfrm>
        </p:spPr>
      </p:pic>
      <p:pic>
        <p:nvPicPr>
          <p:cNvPr id="7170" name="Picture 2" descr="Exercise under heat stress: thermoregulation, hydration, performance  implications, and mitigation strategies | Physiological Reviews">
            <a:extLst>
              <a:ext uri="{FF2B5EF4-FFF2-40B4-BE49-F238E27FC236}">
                <a16:creationId xmlns:a16="http://schemas.microsoft.com/office/drawing/2014/main" id="{F5BBD397-5EF7-0221-3C40-A999B98CC3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9" b="16486"/>
          <a:stretch/>
        </p:blipFill>
        <p:spPr bwMode="auto">
          <a:xfrm>
            <a:off x="835058" y="995069"/>
            <a:ext cx="4571871" cy="358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97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07FBC-E799-179D-BB3C-94AE84329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650" y="523530"/>
            <a:ext cx="10834700" cy="51840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Environmental health and extreme weather events</a:t>
            </a:r>
            <a:endParaRPr lang="en-ZA" sz="2400" dirty="0"/>
          </a:p>
        </p:txBody>
      </p:sp>
      <p:pic>
        <p:nvPicPr>
          <p:cNvPr id="9218" name="Picture 2" descr="Extreme weather in South Africa is disrupting tourism – research tracks the  impact on coastal areas">
            <a:extLst>
              <a:ext uri="{FF2B5EF4-FFF2-40B4-BE49-F238E27FC236}">
                <a16:creationId xmlns:a16="http://schemas.microsoft.com/office/drawing/2014/main" id="{3075AA29-D23E-1284-9C9E-2604AA890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60" y="1041930"/>
            <a:ext cx="6205549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xtreme weather in South Africa is disrupting tourism – research tracks the  impact on coastal areas">
            <a:extLst>
              <a:ext uri="{FF2B5EF4-FFF2-40B4-BE49-F238E27FC236}">
                <a16:creationId xmlns:a16="http://schemas.microsoft.com/office/drawing/2014/main" id="{58F0F4D9-746C-92FA-43D9-5DD752AE3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607" y="1041930"/>
            <a:ext cx="4590534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Water Crisis In South Africa - Greenpeace Africa">
            <a:extLst>
              <a:ext uri="{FF2B5EF4-FFF2-40B4-BE49-F238E27FC236}">
                <a16:creationId xmlns:a16="http://schemas.microsoft.com/office/drawing/2014/main" id="{F1D6F7C7-E8C1-9F72-69C6-C995DE2E3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60" y="3743236"/>
            <a:ext cx="4484846" cy="294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limate change makes life harder: in South Africa it's likely to bring  heatwaves, water stress and gender-based violence">
            <a:extLst>
              <a:ext uri="{FF2B5EF4-FFF2-40B4-BE49-F238E27FC236}">
                <a16:creationId xmlns:a16="http://schemas.microsoft.com/office/drawing/2014/main" id="{5C207C1E-DD93-4231-02C8-082E2AA82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591" y="3743236"/>
            <a:ext cx="6024550" cy="29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26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50"/>
    </mc:Choice>
    <mc:Fallback xmlns="">
      <p:transition spd="slow" advTm="10835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xtreme weather is disrupting lives in southern Africa: new policies are  needed to keep the peace">
            <a:extLst>
              <a:ext uri="{FF2B5EF4-FFF2-40B4-BE49-F238E27FC236}">
                <a16:creationId xmlns:a16="http://schemas.microsoft.com/office/drawing/2014/main" id="{EC9832F8-85F4-5FC7-5367-63DE3B9AE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42" y="1468102"/>
            <a:ext cx="5185662" cy="413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71D6A52-6EEC-250A-ECF4-83894B914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650" y="523530"/>
            <a:ext cx="10834700" cy="51840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Environmental health and extreme weather events</a:t>
            </a:r>
            <a:endParaRPr lang="en-ZA" sz="2400" dirty="0"/>
          </a:p>
        </p:txBody>
      </p:sp>
      <p:pic>
        <p:nvPicPr>
          <p:cNvPr id="10244" name="Picture 4" descr="EThekwini Municipality on 'high alert' after wild weather warning">
            <a:extLst>
              <a:ext uri="{FF2B5EF4-FFF2-40B4-BE49-F238E27FC236}">
                <a16:creationId xmlns:a16="http://schemas.microsoft.com/office/drawing/2014/main" id="{A1B0EC09-5244-F138-D55E-D0628BE1F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91" y="3537896"/>
            <a:ext cx="4652010" cy="261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Extreme Weather Ravages South Africa's Western Cape Leading To At Least One  Fatality - Arise News">
            <a:extLst>
              <a:ext uri="{FF2B5EF4-FFF2-40B4-BE49-F238E27FC236}">
                <a16:creationId xmlns:a16="http://schemas.microsoft.com/office/drawing/2014/main" id="{520B4CCD-9BC6-ACFB-723C-7C6022261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91" y="1112906"/>
            <a:ext cx="4652010" cy="261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36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39"/>
    </mc:Choice>
    <mc:Fallback xmlns="">
      <p:transition spd="slow" advTm="7893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6DEDF-82E5-C873-CA14-2FA7FDED6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03AC5-FB94-057D-88C8-D9E2A1544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3942" y="2552969"/>
            <a:ext cx="4767944" cy="2158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Caradee Y. Wright, Thandi Kapwata, David Jean du Preez, Bianca Wernecke, Rebecca M. Garland, Vusumuzi Nkosi, Willem A. Landman, Liesl Dyson, Mary Norval, Major climate change-induced risks to human health in South Africa, Environmental Research, Volume 196, 2021, 110973, https://doi.org/10.1016/j.envres.2021.110973.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1E6FCF-D84E-6695-C61A-45BD40395249}"/>
              </a:ext>
            </a:extLst>
          </p:cNvPr>
          <p:cNvSpPr txBox="1"/>
          <p:nvPr/>
        </p:nvSpPr>
        <p:spPr>
          <a:xfrm>
            <a:off x="8257592" y="5458032"/>
            <a:ext cx="28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cwright@mrc.ac.za</a:t>
            </a:r>
          </a:p>
        </p:txBody>
      </p:sp>
      <p:pic>
        <p:nvPicPr>
          <p:cNvPr id="1026" name="Picture 2" descr="6 public art projects that make climate change up close and personal |">
            <a:extLst>
              <a:ext uri="{FF2B5EF4-FFF2-40B4-BE49-F238E27FC236}">
                <a16:creationId xmlns:a16="http://schemas.microsoft.com/office/drawing/2014/main" id="{DFD23494-9CCC-31E8-D4E8-9849C10E4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80" y="1825625"/>
            <a:ext cx="6054012" cy="363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799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1EF47-27DD-B55D-B648-AABEB756F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729"/>
            <a:ext cx="6567048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People are dying from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AA83E-A365-F96B-F588-B304D1F5E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249" y="2506662"/>
            <a:ext cx="10515600" cy="4351338"/>
          </a:xfrm>
        </p:spPr>
        <p:txBody>
          <a:bodyPr/>
          <a:lstStyle/>
          <a:p>
            <a:r>
              <a:rPr lang="en-US" dirty="0"/>
              <a:t>Findings from the 2022 Report of the Lancet Countdown: Tracking progress on health and climate change</a:t>
            </a:r>
          </a:p>
          <a:p>
            <a:pPr lvl="1"/>
            <a:r>
              <a:rPr lang="en-US" dirty="0"/>
              <a:t>Extreme heatwaves in 2020 were associated with 98 million more people suffering from food insecurity than annually in 1981-2010.</a:t>
            </a:r>
          </a:p>
          <a:p>
            <a:pPr lvl="1"/>
            <a:r>
              <a:rPr lang="en-US" dirty="0"/>
              <a:t>Heat exposure led to 470 billion potential labor hours lost globally in 2021.</a:t>
            </a:r>
          </a:p>
          <a:p>
            <a:pPr lvl="1"/>
            <a:r>
              <a:rPr lang="en-US" dirty="0"/>
              <a:t>Life-threatening extreme weather events are becoming increasingly frequent, and weather conditions are becoming more suitable for the spread of infectious diseases.</a:t>
            </a:r>
          </a:p>
          <a:p>
            <a:pPr lvl="1"/>
            <a:endParaRPr lang="en-US" dirty="0"/>
          </a:p>
        </p:txBody>
      </p:sp>
      <p:pic>
        <p:nvPicPr>
          <p:cNvPr id="1028" name="Picture 4" descr="World Map - Political Map of the World - Nations Online Project">
            <a:extLst>
              <a:ext uri="{FF2B5EF4-FFF2-40B4-BE49-F238E27FC236}">
                <a16:creationId xmlns:a16="http://schemas.microsoft.com/office/drawing/2014/main" id="{1BF244EC-4E13-7F76-46E8-E4B6A7989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248" y="365125"/>
            <a:ext cx="3780601" cy="191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917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DB7E54-1B3B-4A33-8D7B-5BEE57F45B98}"/>
              </a:ext>
            </a:extLst>
          </p:cNvPr>
          <p:cNvSpPr txBox="1">
            <a:spLocks/>
          </p:cNvSpPr>
          <p:nvPr/>
        </p:nvSpPr>
        <p:spPr>
          <a:xfrm>
            <a:off x="8636165" y="380004"/>
            <a:ext cx="3431211" cy="23702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What’s happening in Africa?</a:t>
            </a: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IPCC AR6 Africa Chapter 2021</a:t>
            </a: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Summary of confidence in direction of projected change in climatic impact drivers in Africa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Climatic impact drivers are drivers of impacts that are of climatic origin that affect an element of society or ecosystems</a:t>
            </a:r>
          </a:p>
        </p:txBody>
      </p:sp>
      <p:pic>
        <p:nvPicPr>
          <p:cNvPr id="5" name="Picture 4" descr="Chart, treemap chart&#10;&#10;Description automatically generated">
            <a:extLst>
              <a:ext uri="{FF2B5EF4-FFF2-40B4-BE49-F238E27FC236}">
                <a16:creationId xmlns:a16="http://schemas.microsoft.com/office/drawing/2014/main" id="{01AF41A0-7A6C-4967-9812-CB6FC0A6E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4" y="190500"/>
            <a:ext cx="8511540" cy="6477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6CB418B-6E4A-48A8-80DE-B17039C14D17}"/>
              </a:ext>
            </a:extLst>
          </p:cNvPr>
          <p:cNvSpPr/>
          <p:nvPr/>
        </p:nvSpPr>
        <p:spPr>
          <a:xfrm>
            <a:off x="0" y="4515815"/>
            <a:ext cx="530942" cy="292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1DA477-E8F2-CF87-5196-25120EA23D7D}"/>
              </a:ext>
            </a:extLst>
          </p:cNvPr>
          <p:cNvSpPr txBox="1"/>
          <p:nvPr/>
        </p:nvSpPr>
        <p:spPr>
          <a:xfrm>
            <a:off x="9192768" y="6298168"/>
            <a:ext cx="276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IPCC AR6 Chapter 9, 2021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57219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B9594FA2-EB63-4F77-8260-81B40C645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51" y="1096586"/>
            <a:ext cx="6536333" cy="4836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BAF5F9-6552-D13C-1E38-3B82EF6AB476}"/>
              </a:ext>
            </a:extLst>
          </p:cNvPr>
          <p:cNvSpPr txBox="1">
            <a:spLocks/>
          </p:cNvSpPr>
          <p:nvPr/>
        </p:nvSpPr>
        <p:spPr>
          <a:xfrm>
            <a:off x="-144968" y="312563"/>
            <a:ext cx="12448478" cy="7840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Things have changed, and they will change more for the worse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45765D-CC79-097E-2E6B-A93F75831439}"/>
              </a:ext>
            </a:extLst>
          </p:cNvPr>
          <p:cNvSpPr txBox="1"/>
          <p:nvPr/>
        </p:nvSpPr>
        <p:spPr>
          <a:xfrm>
            <a:off x="7543800" y="2626331"/>
            <a:ext cx="409807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Globally, 12 million lives are lost every year from living or working in unhealthy environments </a:t>
            </a:r>
            <a:endParaRPr lang="en-ZA" sz="2800" b="1" dirty="0"/>
          </a:p>
        </p:txBody>
      </p:sp>
    </p:spTree>
    <p:extLst>
      <p:ext uri="{BB962C8B-B14F-4D97-AF65-F5344CB8AC3E}">
        <p14:creationId xmlns:p14="http://schemas.microsoft.com/office/powerpoint/2010/main" val="1223581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everal colorful rectangular boxes with text&#10;&#10;Description automatically generated with medium confidence">
            <a:extLst>
              <a:ext uri="{FF2B5EF4-FFF2-40B4-BE49-F238E27FC236}">
                <a16:creationId xmlns:a16="http://schemas.microsoft.com/office/drawing/2014/main" id="{F0D7D716-CFFB-809A-2FCC-E6B49BA378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92" y="402336"/>
            <a:ext cx="10284756" cy="578718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28C06C-315F-A5ED-24D5-576130063F2E}"/>
              </a:ext>
            </a:extLst>
          </p:cNvPr>
          <p:cNvSpPr txBox="1"/>
          <p:nvPr/>
        </p:nvSpPr>
        <p:spPr>
          <a:xfrm>
            <a:off x="8522208" y="6083808"/>
            <a:ext cx="2987040" cy="371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©CaradeeWright2024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60734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6932C-0E54-E5CF-4F52-C0CA729E0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Climate change and health impacts in South Africa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C15B2-B7DF-B44C-1142-80B3B11AB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63" y="1908110"/>
            <a:ext cx="6065287" cy="4351338"/>
          </a:xfrm>
        </p:spPr>
        <p:txBody>
          <a:bodyPr/>
          <a:lstStyle/>
          <a:p>
            <a:r>
              <a:rPr lang="en-US" dirty="0"/>
              <a:t>Pressing climatic changes:</a:t>
            </a:r>
          </a:p>
          <a:p>
            <a:pPr lvl="1"/>
            <a:r>
              <a:rPr lang="en-US" dirty="0"/>
              <a:t>Increase in ambient temperature</a:t>
            </a:r>
          </a:p>
          <a:p>
            <a:pPr lvl="1"/>
            <a:r>
              <a:rPr lang="en-US" dirty="0"/>
              <a:t>Increase in hot days / heatwaves intensity</a:t>
            </a:r>
          </a:p>
          <a:p>
            <a:pPr lvl="1"/>
            <a:r>
              <a:rPr lang="en-US" dirty="0"/>
              <a:t>Heavy rainfall</a:t>
            </a:r>
          </a:p>
          <a:p>
            <a:pPr lvl="1"/>
            <a:r>
              <a:rPr lang="en-US" dirty="0"/>
              <a:t>Flooding </a:t>
            </a:r>
          </a:p>
          <a:p>
            <a:pPr lvl="1"/>
            <a:r>
              <a:rPr lang="en-US" dirty="0"/>
              <a:t>Drought</a:t>
            </a:r>
          </a:p>
          <a:p>
            <a:pPr lvl="1"/>
            <a:r>
              <a:rPr lang="en-US" dirty="0"/>
              <a:t>Air pollution</a:t>
            </a:r>
          </a:p>
          <a:p>
            <a:pPr lvl="1"/>
            <a:r>
              <a:rPr lang="en-US" dirty="0"/>
              <a:t>Dust storms</a:t>
            </a:r>
          </a:p>
        </p:txBody>
      </p:sp>
      <p:pic>
        <p:nvPicPr>
          <p:cNvPr id="3074" name="Picture 2" descr="South Africa is on the brink of a global heating disast...">
            <a:extLst>
              <a:ext uri="{FF2B5EF4-FFF2-40B4-BE49-F238E27FC236}">
                <a16:creationId xmlns:a16="http://schemas.microsoft.com/office/drawing/2014/main" id="{4804BF5B-1986-D5D6-496B-8163FCCB8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3486814"/>
            <a:ext cx="2908235" cy="298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99202D-FF6B-7553-57B8-0FD25468AD15}"/>
              </a:ext>
            </a:extLst>
          </p:cNvPr>
          <p:cNvSpPr txBox="1"/>
          <p:nvPr/>
        </p:nvSpPr>
        <p:spPr>
          <a:xfrm>
            <a:off x="3718248" y="6606260"/>
            <a:ext cx="2304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Source: Daily Maverick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F972327-D8D1-8862-1E26-B42AD5DEBA35}"/>
              </a:ext>
            </a:extLst>
          </p:cNvPr>
          <p:cNvSpPr txBox="1">
            <a:spLocks/>
          </p:cNvSpPr>
          <p:nvPr/>
        </p:nvSpPr>
        <p:spPr>
          <a:xfrm>
            <a:off x="6583913" y="1908110"/>
            <a:ext cx="60652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Health impacts include:</a:t>
            </a:r>
          </a:p>
          <a:p>
            <a:pPr lvl="1"/>
            <a:r>
              <a:rPr lang="en-US" dirty="0"/>
              <a:t>Mortality</a:t>
            </a:r>
          </a:p>
          <a:p>
            <a:pPr lvl="1"/>
            <a:r>
              <a:rPr lang="en-US" dirty="0"/>
              <a:t>Cardiovascular / cardiorespiratory</a:t>
            </a:r>
          </a:p>
          <a:p>
            <a:pPr lvl="1"/>
            <a:r>
              <a:rPr lang="en-US" dirty="0"/>
              <a:t>Heatstroke</a:t>
            </a:r>
          </a:p>
          <a:p>
            <a:pPr lvl="1"/>
            <a:r>
              <a:rPr lang="en-US" dirty="0"/>
              <a:t>Diarrhea</a:t>
            </a:r>
          </a:p>
          <a:p>
            <a:pPr lvl="1"/>
            <a:r>
              <a:rPr lang="en-US" dirty="0"/>
              <a:t>Infectious diseases</a:t>
            </a:r>
          </a:p>
          <a:p>
            <a:pPr lvl="1"/>
            <a:r>
              <a:rPr lang="en-US" dirty="0"/>
              <a:t>Injuries</a:t>
            </a:r>
          </a:p>
          <a:p>
            <a:pPr lvl="1"/>
            <a:r>
              <a:rPr lang="en-US" dirty="0"/>
              <a:t>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70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C4DC72-DD33-D81F-D711-A8B246A21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7" y="293689"/>
            <a:ext cx="5291666" cy="3585102"/>
          </a:xfrm>
          <a:prstGeom prst="rect">
            <a:avLst/>
          </a:prstGeom>
        </p:spPr>
      </p:pic>
      <p:pic>
        <p:nvPicPr>
          <p:cNvPr id="9" name="Picture 8" descr="A mountain with blue sky and clouds&#10;&#10;Description automatically generated">
            <a:extLst>
              <a:ext uri="{FF2B5EF4-FFF2-40B4-BE49-F238E27FC236}">
                <a16:creationId xmlns:a16="http://schemas.microsoft.com/office/drawing/2014/main" id="{AACFB744-3CC0-C53D-BE96-83B26E734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88" y="2086240"/>
            <a:ext cx="6979009" cy="46166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B769F4-7F89-66E5-9858-9ABDE7829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905" y="293689"/>
            <a:ext cx="5291667" cy="313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85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ids and heat | Children's Physicians Medical Group">
            <a:extLst>
              <a:ext uri="{FF2B5EF4-FFF2-40B4-BE49-F238E27FC236}">
                <a16:creationId xmlns:a16="http://schemas.microsoft.com/office/drawing/2014/main" id="{C441C106-8416-C6EE-AFF2-B4BECB4C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213043"/>
            <a:ext cx="394335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eatment and Prevention of Heat-Related Illness | NEJM">
            <a:extLst>
              <a:ext uri="{FF2B5EF4-FFF2-40B4-BE49-F238E27FC236}">
                <a16:creationId xmlns:a16="http://schemas.microsoft.com/office/drawing/2014/main" id="{6C728E95-7497-612C-9EEE-058F2BE26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" y="385763"/>
            <a:ext cx="7072649" cy="56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260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united states with a number of deaths&#10;&#10;Description automatically generated">
            <a:extLst>
              <a:ext uri="{FF2B5EF4-FFF2-40B4-BE49-F238E27FC236}">
                <a16:creationId xmlns:a16="http://schemas.microsoft.com/office/drawing/2014/main" id="{33085440-2F8D-3415-29A1-0A713BABF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54" y="3606720"/>
            <a:ext cx="7601341" cy="3111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E4FFD6-C987-F5C9-9588-731F6270E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05" y="9372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Pediatric Vehicular Heatstroke</a:t>
            </a:r>
          </a:p>
        </p:txBody>
      </p:sp>
      <p:pic>
        <p:nvPicPr>
          <p:cNvPr id="3074" name="Picture 2" descr="8 Signs Of Heat Stroke In Babies, Causes And Prevention">
            <a:extLst>
              <a:ext uri="{FF2B5EF4-FFF2-40B4-BE49-F238E27FC236}">
                <a16:creationId xmlns:a16="http://schemas.microsoft.com/office/drawing/2014/main" id="{279F59D2-5579-70F7-86D7-1FA1B7A88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629" y="4202806"/>
            <a:ext cx="2059093" cy="231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06B61-E42D-94D0-81D6-54EED2339266}"/>
              </a:ext>
            </a:extLst>
          </p:cNvPr>
          <p:cNvSpPr txBox="1"/>
          <p:nvPr/>
        </p:nvSpPr>
        <p:spPr>
          <a:xfrm>
            <a:off x="7929659" y="4380307"/>
            <a:ext cx="19810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average, 38 children under 15 years die from heat stroke after being left in a closed vehicle in the USA each year.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355529-F439-750E-F716-5DB4313336EA}"/>
              </a:ext>
            </a:extLst>
          </p:cNvPr>
          <p:cNvSpPr txBox="1"/>
          <p:nvPr/>
        </p:nvSpPr>
        <p:spPr>
          <a:xfrm>
            <a:off x="306706" y="1220729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proximanova-regular"/>
              </a:rPr>
              <a:t>Children's thermoregulatory systems aren't as efficient as adults and their body temperatures warm at a rate 3 to 5 times faster.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proximanova-regular"/>
              </a:rPr>
              <a:t>A child's body has a greater skin surface area to mass ratio than an adult's, which means they absorb heat more quickly.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proximanova-regular"/>
              </a:rPr>
              <a:t>Children also don't sweat as much as adults do, making them less able to lose heat through evaporative cooling.</a:t>
            </a:r>
            <a:endParaRPr lang="en-US" dirty="0"/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1360F323-A4DF-FC2C-FE55-0998F74C9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850" y="1086588"/>
            <a:ext cx="4585175" cy="257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25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588</Words>
  <Application>Microsoft Office PowerPoint</Application>
  <PresentationFormat>Widescreen</PresentationFormat>
  <Paragraphs>65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BlinkMacSystemFont</vt:lpstr>
      <vt:lpstr>proximanova-regular</vt:lpstr>
      <vt:lpstr>Office Theme</vt:lpstr>
      <vt:lpstr>Climate change-related health impacts in the world, Africa and South Africa   Why should we be worried?</vt:lpstr>
      <vt:lpstr>People are dying from climate change</vt:lpstr>
      <vt:lpstr>PowerPoint Presentation</vt:lpstr>
      <vt:lpstr>PowerPoint Presentation</vt:lpstr>
      <vt:lpstr>PowerPoint Presentation</vt:lpstr>
      <vt:lpstr>Climate change and health impacts in South Africa</vt:lpstr>
      <vt:lpstr>PowerPoint Presentation</vt:lpstr>
      <vt:lpstr>PowerPoint Presentation</vt:lpstr>
      <vt:lpstr>Pediatric Vehicular Heatstroke</vt:lpstr>
      <vt:lpstr>Ambient heat exposure and child heatstroke</vt:lpstr>
      <vt:lpstr>Environmental health and extreme weather events</vt:lpstr>
      <vt:lpstr>Environmental health and extreme weather events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Caradee Wright | SAMRC</dc:creator>
  <cp:lastModifiedBy>Caradee Wright | SAMRC</cp:lastModifiedBy>
  <cp:revision>2</cp:revision>
  <dcterms:created xsi:type="dcterms:W3CDTF">2024-11-03T07:32:11Z</dcterms:created>
  <dcterms:modified xsi:type="dcterms:W3CDTF">2024-11-18T09:15:59Z</dcterms:modified>
</cp:coreProperties>
</file>