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drawings/drawing5.xml" ContentType="application/vnd.openxmlformats-officedocument.drawingml.chartshapes+xml"/>
  <Override PartName="/ppt/charts/chart17.xml" ContentType="application/vnd.openxmlformats-officedocument.drawingml.chart+xml"/>
  <Override PartName="/ppt/drawings/drawing6.xml" ContentType="application/vnd.openxmlformats-officedocument.drawingml.chartshapes+xml"/>
  <Override PartName="/ppt/charts/chart18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  <p:sldMasterId id="2147483689" r:id="rId2"/>
  </p:sldMasterIdLst>
  <p:notesMasterIdLst>
    <p:notesMasterId r:id="rId81"/>
  </p:notesMasterIdLst>
  <p:handoutMasterIdLst>
    <p:handoutMasterId r:id="rId82"/>
  </p:handoutMasterIdLst>
  <p:sldIdLst>
    <p:sldId id="818" r:id="rId3"/>
    <p:sldId id="843" r:id="rId4"/>
    <p:sldId id="543" r:id="rId5"/>
    <p:sldId id="792" r:id="rId6"/>
    <p:sldId id="562" r:id="rId7"/>
    <p:sldId id="561" r:id="rId8"/>
    <p:sldId id="661" r:id="rId9"/>
    <p:sldId id="660" r:id="rId10"/>
    <p:sldId id="841" r:id="rId11"/>
    <p:sldId id="822" r:id="rId12"/>
    <p:sldId id="823" r:id="rId13"/>
    <p:sldId id="564" r:id="rId14"/>
    <p:sldId id="507" r:id="rId15"/>
    <p:sldId id="332" r:id="rId16"/>
    <p:sldId id="534" r:id="rId17"/>
    <p:sldId id="535" r:id="rId18"/>
    <p:sldId id="536" r:id="rId19"/>
    <p:sldId id="537" r:id="rId20"/>
    <p:sldId id="808" r:id="rId21"/>
    <p:sldId id="824" r:id="rId22"/>
    <p:sldId id="809" r:id="rId23"/>
    <p:sldId id="810" r:id="rId24"/>
    <p:sldId id="334" r:id="rId25"/>
    <p:sldId id="804" r:id="rId26"/>
    <p:sldId id="552" r:id="rId27"/>
    <p:sldId id="842" r:id="rId28"/>
    <p:sldId id="504" r:id="rId29"/>
    <p:sldId id="582" r:id="rId30"/>
    <p:sldId id="583" r:id="rId31"/>
    <p:sldId id="811" r:id="rId32"/>
    <p:sldId id="586" r:id="rId33"/>
    <p:sldId id="812" r:id="rId34"/>
    <p:sldId id="839" r:id="rId35"/>
    <p:sldId id="652" r:id="rId36"/>
    <p:sldId id="845" r:id="rId37"/>
    <p:sldId id="846" r:id="rId38"/>
    <p:sldId id="847" r:id="rId39"/>
    <p:sldId id="654" r:id="rId40"/>
    <p:sldId id="655" r:id="rId41"/>
    <p:sldId id="814" r:id="rId42"/>
    <p:sldId id="664" r:id="rId43"/>
    <p:sldId id="665" r:id="rId44"/>
    <p:sldId id="797" r:id="rId45"/>
    <p:sldId id="686" r:id="rId46"/>
    <p:sldId id="840" r:id="rId47"/>
    <p:sldId id="668" r:id="rId48"/>
    <p:sldId id="805" r:id="rId49"/>
    <p:sldId id="669" r:id="rId50"/>
    <p:sldId id="836" r:id="rId51"/>
    <p:sldId id="825" r:id="rId52"/>
    <p:sldId id="826" r:id="rId53"/>
    <p:sldId id="827" r:id="rId54"/>
    <p:sldId id="837" r:id="rId55"/>
    <p:sldId id="829" r:id="rId56"/>
    <p:sldId id="830" r:id="rId57"/>
    <p:sldId id="838" r:id="rId58"/>
    <p:sldId id="832" r:id="rId59"/>
    <p:sldId id="849" r:id="rId60"/>
    <p:sldId id="833" r:id="rId61"/>
    <p:sldId id="834" r:id="rId62"/>
    <p:sldId id="835" r:id="rId63"/>
    <p:sldId id="848" r:id="rId64"/>
    <p:sldId id="850" r:id="rId65"/>
    <p:sldId id="750" r:id="rId66"/>
    <p:sldId id="751" r:id="rId67"/>
    <p:sldId id="580" r:id="rId68"/>
    <p:sldId id="555" r:id="rId69"/>
    <p:sldId id="556" r:id="rId70"/>
    <p:sldId id="557" r:id="rId71"/>
    <p:sldId id="844" r:id="rId72"/>
    <p:sldId id="817" r:id="rId73"/>
    <p:sldId id="681" r:id="rId74"/>
    <p:sldId id="714" r:id="rId75"/>
    <p:sldId id="798" r:id="rId76"/>
    <p:sldId id="799" r:id="rId77"/>
    <p:sldId id="801" r:id="rId78"/>
    <p:sldId id="713" r:id="rId79"/>
    <p:sldId id="484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1D"/>
    <a:srgbClr val="CCCDCE"/>
    <a:srgbClr val="E7E8E8"/>
    <a:srgbClr val="264457"/>
    <a:srgbClr val="ECF2F7"/>
    <a:srgbClr val="FFFFFF"/>
    <a:srgbClr val="FF0000"/>
    <a:srgbClr val="112946"/>
    <a:srgbClr val="FFDE3B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5" autoAdjust="0"/>
    <p:restoredTop sz="94683" autoAdjust="0"/>
  </p:normalViewPr>
  <p:slideViewPr>
    <p:cSldViewPr snapToGrid="0">
      <p:cViewPr varScale="1">
        <p:scale>
          <a:sx n="153" d="100"/>
          <a:sy n="153" d="100"/>
        </p:scale>
        <p:origin x="928" y="128"/>
      </p:cViewPr>
      <p:guideLst>
        <p:guide orient="horz" pos="3113"/>
        <p:guide pos="27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360"/>
    </p:cViewPr>
  </p:sorterViewPr>
  <p:notesViewPr>
    <p:cSldViewPr snapToGrid="0">
      <p:cViewPr varScale="1">
        <p:scale>
          <a:sx n="73" d="100"/>
          <a:sy n="73" d="100"/>
        </p:scale>
        <p:origin x="-174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Copy%20of%20Graphs%20for%20PAF%20Presentations%20Hobart_11Aug2015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LabData\Population_Health\Journal%20Club\PAF%20Project\Working%20Groups\Alcohol\Spreadsheets\Alcohol_distribution_graph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LabData\Population_Health\Journal%20Club\PAF%20Project\Working%20Groups\Alcohol\Spreadsheets\Alcohol_distribution_graph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LabData\Population_Health\Journal%20Club\PAF%20Project\Working%20Groups\Alcohol\Spreadsheets\Alcohol_distribution_graphs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LESVC01\QIMR\LabData\Population_Health\Journal%20Club\PAF%20Project\General\Draft%20Report\Summary%20Tables%202010%20Incidence%2017Nov2014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ILESVC01\QIMR\LabData\Population_Health\Journal%20Club\PAF%20Project\General\Draft%20Report\Summary%20Tables%202010%20Incidence%2017Nov2014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FILESVC01\QIMR\LabData\Population_Health\Journal%20Club\PAF%20Project\General\Draft%20Report\Summary%20Tables%202010%20Incidence%2017Nov2014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FILESVC01\QIMR\LabData\Population_Health\Journal%20Club\PAF%20Project\CONFERENCES\2015\POP%20HEALTH%20HOBART\Graphs\PAF_Summary_Final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FILESVC01\QIMR\LabData\Population_Health\Journal%20Club\PAF%20Project\CONFERENCES\2015\POP%20HEALTH%20HOBART\Graphs\PAF_Summary_Fina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LabData\Population_Health\Journal%20Club\PAF%20Project\CONFERENCES\2015\POP%20HEALTH%20HOBART\Graphs\PAF_Summary_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Copy%20of%20Graphs%20for%20PAF%20Presentations%20Hobart_11Aug2015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ILESVC01\QIMR\LabData\Population_Health\Journal%20Club\PAF%20Project\General\Draft%20Report\Summary%20Tables%202010%20Incidence%2017Nov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PHC_2015_Hobart_Alcohol%20and%20Tobacc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PHC_2015_Hobart_Alcohol%20and%20Tobacc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PHC_2015_Hobart_Alcohol%20and%20Tobacc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VC01\QIMR\SeniorStaff\daveW\daveW-Hdrive\Australia\projects\PAF%20Cancer\GRAPHS\PHC_2015_Hobart_Alcohol%20and%20Tobacc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2"/>
          <c:order val="0"/>
          <c:tx>
            <c:strRef>
              <c:f>'Tobacco and Alcohol'!$D$77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'Tobacco and Alcohol'!$A$78:$A$87</c:f>
              <c:strCache>
                <c:ptCount val="10"/>
                <c:pt idx="0">
                  <c:v>Non-Hodgkins </c:v>
                </c:pt>
                <c:pt idx="1">
                  <c:v>Stomach</c:v>
                </c:pt>
                <c:pt idx="2">
                  <c:v>Pancreas</c:v>
                </c:pt>
                <c:pt idx="3">
                  <c:v>Unknown Primary</c:v>
                </c:pt>
                <c:pt idx="4">
                  <c:v>Bladder</c:v>
                </c:pt>
                <c:pt idx="5">
                  <c:v>Kidney</c:v>
                </c:pt>
                <c:pt idx="6">
                  <c:v>Lung/bronchus</c:v>
                </c:pt>
                <c:pt idx="7">
                  <c:v>Melanoma</c:v>
                </c:pt>
                <c:pt idx="8">
                  <c:v>Colorectum</c:v>
                </c:pt>
                <c:pt idx="9">
                  <c:v>Prostate</c:v>
                </c:pt>
              </c:strCache>
            </c:strRef>
          </c:cat>
          <c:val>
            <c:numRef>
              <c:f>'Tobacco and Alcohol'!$D$78:$D$87</c:f>
              <c:numCache>
                <c:formatCode>0</c:formatCode>
                <c:ptCount val="10"/>
                <c:pt idx="0">
                  <c:v>0</c:v>
                </c:pt>
                <c:pt idx="1">
                  <c:v>309.99999999999983</c:v>
                </c:pt>
                <c:pt idx="2">
                  <c:v>333.00000000000011</c:v>
                </c:pt>
                <c:pt idx="3">
                  <c:v>0</c:v>
                </c:pt>
                <c:pt idx="4">
                  <c:v>621</c:v>
                </c:pt>
                <c:pt idx="5">
                  <c:v>505.73714285714289</c:v>
                </c:pt>
                <c:pt idx="6">
                  <c:v>5273</c:v>
                </c:pt>
                <c:pt idx="7">
                  <c:v>0</c:v>
                </c:pt>
                <c:pt idx="8">
                  <c:v>1489.1237587793646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B-42E0-A615-95C9FEF210ED}"/>
            </c:ext>
          </c:extLst>
        </c:ser>
        <c:ser>
          <c:idx val="3"/>
          <c:order val="1"/>
          <c:tx>
            <c:strRef>
              <c:f>'Tobacco and Alcohol'!$E$77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'Tobacco and Alcohol'!$A$78:$A$87</c:f>
              <c:strCache>
                <c:ptCount val="10"/>
                <c:pt idx="0">
                  <c:v>Non-Hodgkins </c:v>
                </c:pt>
                <c:pt idx="1">
                  <c:v>Stomach</c:v>
                </c:pt>
                <c:pt idx="2">
                  <c:v>Pancreas</c:v>
                </c:pt>
                <c:pt idx="3">
                  <c:v>Unknown Primary</c:v>
                </c:pt>
                <c:pt idx="4">
                  <c:v>Bladder</c:v>
                </c:pt>
                <c:pt idx="5">
                  <c:v>Kidney</c:v>
                </c:pt>
                <c:pt idx="6">
                  <c:v>Lung/bronchus</c:v>
                </c:pt>
                <c:pt idx="7">
                  <c:v>Melanoma</c:v>
                </c:pt>
                <c:pt idx="8">
                  <c:v>Colorectum</c:v>
                </c:pt>
                <c:pt idx="9">
                  <c:v>Prostate</c:v>
                </c:pt>
              </c:strCache>
            </c:strRef>
          </c:cat>
          <c:val>
            <c:numRef>
              <c:f>'Tobacco and Alcohol'!$E$78:$E$87</c:f>
              <c:numCache>
                <c:formatCode>0</c:formatCode>
                <c:ptCount val="10"/>
                <c:pt idx="0">
                  <c:v>1229</c:v>
                </c:pt>
                <c:pt idx="1">
                  <c:v>1004.0000000000001</c:v>
                </c:pt>
                <c:pt idx="2">
                  <c:v>1075</c:v>
                </c:pt>
                <c:pt idx="3">
                  <c:v>1546</c:v>
                </c:pt>
                <c:pt idx="4">
                  <c:v>1214</c:v>
                </c:pt>
                <c:pt idx="5">
                  <c:v>1418.2628571428572</c:v>
                </c:pt>
                <c:pt idx="6">
                  <c:v>968</c:v>
                </c:pt>
                <c:pt idx="7">
                  <c:v>6700</c:v>
                </c:pt>
                <c:pt idx="8">
                  <c:v>6768.8762412206352</c:v>
                </c:pt>
                <c:pt idx="9">
                  <c:v>19821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BB-42E0-A615-95C9FEF21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02288768"/>
        <c:axId val="102298752"/>
      </c:barChart>
      <c:catAx>
        <c:axId val="1022887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Calibri" panose="020F0502020204030204" pitchFamily="34" charset="0"/>
              </a:defRPr>
            </a:pPr>
            <a:endParaRPr lang="en-US"/>
          </a:p>
        </c:txPr>
        <c:crossAx val="102298752"/>
        <c:crosses val="autoZero"/>
        <c:auto val="1"/>
        <c:lblAlgn val="ctr"/>
        <c:lblOffset val="100"/>
        <c:noMultiLvlLbl val="0"/>
      </c:catAx>
      <c:valAx>
        <c:axId val="102298752"/>
        <c:scaling>
          <c:orientation val="minMax"/>
          <c:max val="20000"/>
        </c:scaling>
        <c:delete val="0"/>
        <c:axPos val="b"/>
        <c:majorGridlines>
          <c:spPr>
            <a:ln w="25400"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Calibri" panose="020F0502020204030204" pitchFamily="34" charset="0"/>
              </a:defRPr>
            </a:pPr>
            <a:endParaRPr lang="en-US"/>
          </a:p>
        </c:txPr>
        <c:crossAx val="102288768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Data!$B$48</c:f>
              <c:strCache>
                <c:ptCount val="1"/>
                <c:pt idx="0">
                  <c:v>18-24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Data!$B$49:$B$60</c:f>
              <c:numCache>
                <c:formatCode>0.00</c:formatCode>
                <c:ptCount val="12"/>
                <c:pt idx="0">
                  <c:v>52.341901992751254</c:v>
                </c:pt>
                <c:pt idx="1">
                  <c:v>0.64998165991899748</c:v>
                </c:pt>
                <c:pt idx="2">
                  <c:v>1.0326346234693304</c:v>
                </c:pt>
                <c:pt idx="3">
                  <c:v>7.570203456205495</c:v>
                </c:pt>
                <c:pt idx="4">
                  <c:v>5.9918078418970149</c:v>
                </c:pt>
                <c:pt idx="5">
                  <c:v>5.5268350993159396</c:v>
                </c:pt>
                <c:pt idx="6">
                  <c:v>26.886635326441951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D-4FAF-994A-D3939B136157}"/>
            </c:ext>
          </c:extLst>
        </c:ser>
        <c:ser>
          <c:idx val="1"/>
          <c:order val="1"/>
          <c:tx>
            <c:strRef>
              <c:f>Data!$C$48</c:f>
              <c:strCache>
                <c:ptCount val="1"/>
                <c:pt idx="0">
                  <c:v>25-34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Data!$C$49:$C$60</c:f>
              <c:numCache>
                <c:formatCode>0.00</c:formatCode>
                <c:ptCount val="12"/>
                <c:pt idx="0">
                  <c:v>27.172652483668614</c:v>
                </c:pt>
                <c:pt idx="1">
                  <c:v>2.2288431788231247</c:v>
                </c:pt>
                <c:pt idx="2">
                  <c:v>2.7079599677107486</c:v>
                </c:pt>
                <c:pt idx="3">
                  <c:v>11.349758882263904</c:v>
                </c:pt>
                <c:pt idx="4">
                  <c:v>11.94702299920147</c:v>
                </c:pt>
                <c:pt idx="5">
                  <c:v>9.060717862875121</c:v>
                </c:pt>
                <c:pt idx="6">
                  <c:v>35.533044625457002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D-4FAF-994A-D3939B136157}"/>
            </c:ext>
          </c:extLst>
        </c:ser>
        <c:ser>
          <c:idx val="2"/>
          <c:order val="2"/>
          <c:tx>
            <c:strRef>
              <c:f>Data!$D$48</c:f>
              <c:strCache>
                <c:ptCount val="1"/>
                <c:pt idx="0">
                  <c:v>35-44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Data!$D$49:$D$60</c:f>
              <c:numCache>
                <c:formatCode>0.00</c:formatCode>
                <c:ptCount val="12"/>
                <c:pt idx="0">
                  <c:v>24.071565902787302</c:v>
                </c:pt>
                <c:pt idx="1">
                  <c:v>1.9218033950142297</c:v>
                </c:pt>
                <c:pt idx="2">
                  <c:v>3.4026741464589949</c:v>
                </c:pt>
                <c:pt idx="3">
                  <c:v>12.007545714033037</c:v>
                </c:pt>
                <c:pt idx="4">
                  <c:v>11.484791235941444</c:v>
                </c:pt>
                <c:pt idx="5">
                  <c:v>10.931675634571848</c:v>
                </c:pt>
                <c:pt idx="6">
                  <c:v>36.179943971193147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AD-4FAF-994A-D3939B136157}"/>
            </c:ext>
          </c:extLst>
        </c:ser>
        <c:ser>
          <c:idx val="3"/>
          <c:order val="3"/>
          <c:tx>
            <c:strRef>
              <c:f>Data!$E$48</c:f>
              <c:strCache>
                <c:ptCount val="1"/>
                <c:pt idx="0">
                  <c:v>45-54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Data!$E$49:$E$60</c:f>
              <c:numCache>
                <c:formatCode>0.00</c:formatCode>
                <c:ptCount val="12"/>
                <c:pt idx="0">
                  <c:v>24.205289641478487</c:v>
                </c:pt>
                <c:pt idx="1">
                  <c:v>1.6581003416252482</c:v>
                </c:pt>
                <c:pt idx="2">
                  <c:v>2.9120623311914948</c:v>
                </c:pt>
                <c:pt idx="3">
                  <c:v>10.008417300790548</c:v>
                </c:pt>
                <c:pt idx="4">
                  <c:v>11.998045212929961</c:v>
                </c:pt>
                <c:pt idx="5">
                  <c:v>9.1293026898363436</c:v>
                </c:pt>
                <c:pt idx="6">
                  <c:v>40.088782482147927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AD-4FAF-994A-D3939B136157}"/>
            </c:ext>
          </c:extLst>
        </c:ser>
        <c:ser>
          <c:idx val="4"/>
          <c:order val="4"/>
          <c:tx>
            <c:strRef>
              <c:f>Data!$F$48</c:f>
              <c:strCache>
                <c:ptCount val="1"/>
                <c:pt idx="0">
                  <c:v>55-64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Data!$F$49:$F$60</c:f>
              <c:numCache>
                <c:formatCode>0.00</c:formatCode>
                <c:ptCount val="12"/>
                <c:pt idx="0">
                  <c:v>30.95513103316787</c:v>
                </c:pt>
                <c:pt idx="1">
                  <c:v>1.389809541334031</c:v>
                </c:pt>
                <c:pt idx="2">
                  <c:v>3.1178156778674659</c:v>
                </c:pt>
                <c:pt idx="3">
                  <c:v>10.982466097204647</c:v>
                </c:pt>
                <c:pt idx="4">
                  <c:v>10.850224688462301</c:v>
                </c:pt>
                <c:pt idx="5">
                  <c:v>10.139579532178004</c:v>
                </c:pt>
                <c:pt idx="6">
                  <c:v>32.564973429785681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AD-4FAF-994A-D3939B136157}"/>
            </c:ext>
          </c:extLst>
        </c:ser>
        <c:ser>
          <c:idx val="5"/>
          <c:order val="5"/>
          <c:tx>
            <c:strRef>
              <c:f>Data!$G$48</c:f>
              <c:strCache>
                <c:ptCount val="1"/>
                <c:pt idx="0">
                  <c:v>65-74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Data!$G$49:$G$60</c:f>
              <c:numCache>
                <c:formatCode>0.00</c:formatCode>
                <c:ptCount val="12"/>
                <c:pt idx="0">
                  <c:v>35.571848688716095</c:v>
                </c:pt>
                <c:pt idx="1">
                  <c:v>2.6875075534786292</c:v>
                </c:pt>
                <c:pt idx="2">
                  <c:v>4.8830520082181854</c:v>
                </c:pt>
                <c:pt idx="3">
                  <c:v>10.869274463199453</c:v>
                </c:pt>
                <c:pt idx="4">
                  <c:v>10.326229706320751</c:v>
                </c:pt>
                <c:pt idx="5">
                  <c:v>9.3816218829311513</c:v>
                </c:pt>
                <c:pt idx="6">
                  <c:v>26.280465697135718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AD-4FAF-994A-D3939B136157}"/>
            </c:ext>
          </c:extLst>
        </c:ser>
        <c:ser>
          <c:idx val="6"/>
          <c:order val="6"/>
          <c:tx>
            <c:strRef>
              <c:f>Data!$H$48</c:f>
              <c:strCache>
                <c:ptCount val="1"/>
                <c:pt idx="0">
                  <c:v>75+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Data!$H$49:$H$60</c:f>
              <c:numCache>
                <c:formatCode>0.00</c:formatCode>
                <c:ptCount val="12"/>
                <c:pt idx="0">
                  <c:v>98.122448273642092</c:v>
                </c:pt>
                <c:pt idx="1">
                  <c:v>0.24756970434806008</c:v>
                </c:pt>
                <c:pt idx="2">
                  <c:v>3.6273069431939718E-2</c:v>
                </c:pt>
                <c:pt idx="3">
                  <c:v>0.23483809719645213</c:v>
                </c:pt>
                <c:pt idx="4">
                  <c:v>0.27197595503868971</c:v>
                </c:pt>
                <c:pt idx="5">
                  <c:v>0.17656096710248803</c:v>
                </c:pt>
                <c:pt idx="6">
                  <c:v>0.91033393324025647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AD-4FAF-994A-D3939B136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433920"/>
        <c:axId val="106460288"/>
        <c:axId val="106047232"/>
      </c:bar3DChart>
      <c:catAx>
        <c:axId val="10643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460288"/>
        <c:crosses val="autoZero"/>
        <c:auto val="1"/>
        <c:lblAlgn val="ctr"/>
        <c:lblOffset val="100"/>
        <c:noMultiLvlLbl val="0"/>
      </c:catAx>
      <c:valAx>
        <c:axId val="106460288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06433920"/>
        <c:crosses val="autoZero"/>
        <c:crossBetween val="between"/>
      </c:valAx>
      <c:serAx>
        <c:axId val="106047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6460288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Data!$B$48</c:f>
              <c:strCache>
                <c:ptCount val="1"/>
                <c:pt idx="0">
                  <c:v>18-24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Data!$B$49:$B$60</c:f>
              <c:numCache>
                <c:formatCode>0.00</c:formatCode>
                <c:ptCount val="12"/>
                <c:pt idx="0">
                  <c:v>52.341901992751254</c:v>
                </c:pt>
                <c:pt idx="1">
                  <c:v>0.64998165991899748</c:v>
                </c:pt>
                <c:pt idx="2">
                  <c:v>1.0326346234693304</c:v>
                </c:pt>
                <c:pt idx="3">
                  <c:v>7.570203456205495</c:v>
                </c:pt>
                <c:pt idx="4">
                  <c:v>5.9918078418970149</c:v>
                </c:pt>
                <c:pt idx="5">
                  <c:v>5.5268350993159396</c:v>
                </c:pt>
                <c:pt idx="6">
                  <c:v>26.886635326441951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D-4FAF-994A-D3939B136157}"/>
            </c:ext>
          </c:extLst>
        </c:ser>
        <c:ser>
          <c:idx val="1"/>
          <c:order val="1"/>
          <c:tx>
            <c:strRef>
              <c:f>Data!$C$48</c:f>
              <c:strCache>
                <c:ptCount val="1"/>
                <c:pt idx="0">
                  <c:v>25-34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Data!$C$49:$C$60</c:f>
              <c:numCache>
                <c:formatCode>0.00</c:formatCode>
                <c:ptCount val="12"/>
                <c:pt idx="0">
                  <c:v>27.172652483668614</c:v>
                </c:pt>
                <c:pt idx="1">
                  <c:v>2.2288431788231247</c:v>
                </c:pt>
                <c:pt idx="2">
                  <c:v>2.7079599677107486</c:v>
                </c:pt>
                <c:pt idx="3">
                  <c:v>11.349758882263904</c:v>
                </c:pt>
                <c:pt idx="4">
                  <c:v>11.94702299920147</c:v>
                </c:pt>
                <c:pt idx="5">
                  <c:v>9.060717862875121</c:v>
                </c:pt>
                <c:pt idx="6">
                  <c:v>35.533044625457002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D-4FAF-994A-D3939B136157}"/>
            </c:ext>
          </c:extLst>
        </c:ser>
        <c:ser>
          <c:idx val="2"/>
          <c:order val="2"/>
          <c:tx>
            <c:strRef>
              <c:f>Data!$D$48</c:f>
              <c:strCache>
                <c:ptCount val="1"/>
                <c:pt idx="0">
                  <c:v>35-44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Data!$D$49:$D$60</c:f>
              <c:numCache>
                <c:formatCode>0.00</c:formatCode>
                <c:ptCount val="12"/>
                <c:pt idx="0">
                  <c:v>24.071565902787302</c:v>
                </c:pt>
                <c:pt idx="1">
                  <c:v>1.9218033950142297</c:v>
                </c:pt>
                <c:pt idx="2">
                  <c:v>3.4026741464589949</c:v>
                </c:pt>
                <c:pt idx="3">
                  <c:v>12.007545714033037</c:v>
                </c:pt>
                <c:pt idx="4">
                  <c:v>11.484791235941444</c:v>
                </c:pt>
                <c:pt idx="5">
                  <c:v>10.931675634571848</c:v>
                </c:pt>
                <c:pt idx="6">
                  <c:v>36.179943971193147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AD-4FAF-994A-D3939B136157}"/>
            </c:ext>
          </c:extLst>
        </c:ser>
        <c:ser>
          <c:idx val="3"/>
          <c:order val="3"/>
          <c:tx>
            <c:strRef>
              <c:f>Data!$E$48</c:f>
              <c:strCache>
                <c:ptCount val="1"/>
                <c:pt idx="0">
                  <c:v>45-54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Data!$E$49:$E$60</c:f>
              <c:numCache>
                <c:formatCode>0.00</c:formatCode>
                <c:ptCount val="12"/>
                <c:pt idx="0">
                  <c:v>24.205289641478487</c:v>
                </c:pt>
                <c:pt idx="1">
                  <c:v>1.6581003416252482</c:v>
                </c:pt>
                <c:pt idx="2">
                  <c:v>2.9120623311914948</c:v>
                </c:pt>
                <c:pt idx="3">
                  <c:v>10.008417300790548</c:v>
                </c:pt>
                <c:pt idx="4">
                  <c:v>11.998045212929961</c:v>
                </c:pt>
                <c:pt idx="5">
                  <c:v>9.1293026898363436</c:v>
                </c:pt>
                <c:pt idx="6">
                  <c:v>40.088782482147927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AD-4FAF-994A-D3939B136157}"/>
            </c:ext>
          </c:extLst>
        </c:ser>
        <c:ser>
          <c:idx val="4"/>
          <c:order val="4"/>
          <c:tx>
            <c:strRef>
              <c:f>Data!$F$48</c:f>
              <c:strCache>
                <c:ptCount val="1"/>
                <c:pt idx="0">
                  <c:v>55-64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Data!$F$49:$F$60</c:f>
              <c:numCache>
                <c:formatCode>0.00</c:formatCode>
                <c:ptCount val="12"/>
                <c:pt idx="0">
                  <c:v>30.95513103316787</c:v>
                </c:pt>
                <c:pt idx="1">
                  <c:v>1.389809541334031</c:v>
                </c:pt>
                <c:pt idx="2">
                  <c:v>3.1178156778674659</c:v>
                </c:pt>
                <c:pt idx="3">
                  <c:v>10.982466097204647</c:v>
                </c:pt>
                <c:pt idx="4">
                  <c:v>10.850224688462301</c:v>
                </c:pt>
                <c:pt idx="5">
                  <c:v>10.139579532178004</c:v>
                </c:pt>
                <c:pt idx="6">
                  <c:v>32.564973429785681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AD-4FAF-994A-D3939B136157}"/>
            </c:ext>
          </c:extLst>
        </c:ser>
        <c:ser>
          <c:idx val="5"/>
          <c:order val="5"/>
          <c:tx>
            <c:strRef>
              <c:f>Data!$G$48</c:f>
              <c:strCache>
                <c:ptCount val="1"/>
                <c:pt idx="0">
                  <c:v>65-74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Data!$G$49:$G$60</c:f>
              <c:numCache>
                <c:formatCode>0.00</c:formatCode>
                <c:ptCount val="12"/>
                <c:pt idx="0">
                  <c:v>35.571848688716095</c:v>
                </c:pt>
                <c:pt idx="1">
                  <c:v>2.6875075534786292</c:v>
                </c:pt>
                <c:pt idx="2">
                  <c:v>4.8830520082181854</c:v>
                </c:pt>
                <c:pt idx="3">
                  <c:v>10.869274463199453</c:v>
                </c:pt>
                <c:pt idx="4">
                  <c:v>10.326229706320751</c:v>
                </c:pt>
                <c:pt idx="5">
                  <c:v>9.3816218829311513</c:v>
                </c:pt>
                <c:pt idx="6">
                  <c:v>26.280465697135718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AD-4FAF-994A-D3939B136157}"/>
            </c:ext>
          </c:extLst>
        </c:ser>
        <c:ser>
          <c:idx val="6"/>
          <c:order val="6"/>
          <c:tx>
            <c:strRef>
              <c:f>Data!$H$48</c:f>
              <c:strCache>
                <c:ptCount val="1"/>
                <c:pt idx="0">
                  <c:v>75+ yrs</c:v>
                </c:pt>
              </c:strCache>
            </c:strRef>
          </c:tx>
          <c:invertIfNegative val="0"/>
          <c:cat>
            <c:strRef>
              <c:f>Data!$A$49:$A$60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Data!$H$49:$H$60</c:f>
              <c:numCache>
                <c:formatCode>0.00</c:formatCode>
                <c:ptCount val="12"/>
                <c:pt idx="0">
                  <c:v>98.122448273642092</c:v>
                </c:pt>
                <c:pt idx="1">
                  <c:v>0.24756970434806008</c:v>
                </c:pt>
                <c:pt idx="2">
                  <c:v>3.6273069431939718E-2</c:v>
                </c:pt>
                <c:pt idx="3">
                  <c:v>0.23483809719645213</c:v>
                </c:pt>
                <c:pt idx="4">
                  <c:v>0.27197595503868971</c:v>
                </c:pt>
                <c:pt idx="5">
                  <c:v>0.17656096710248803</c:v>
                </c:pt>
                <c:pt idx="6">
                  <c:v>0.91033393324025647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AD-4FAF-994A-D3939B136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433920"/>
        <c:axId val="106460288"/>
        <c:axId val="106047232"/>
      </c:bar3DChart>
      <c:catAx>
        <c:axId val="10643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460288"/>
        <c:crosses val="autoZero"/>
        <c:auto val="1"/>
        <c:lblAlgn val="ctr"/>
        <c:lblOffset val="100"/>
        <c:noMultiLvlLbl val="0"/>
      </c:catAx>
      <c:valAx>
        <c:axId val="106460288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06433920"/>
        <c:crosses val="autoZero"/>
        <c:crossBetween val="between"/>
      </c:valAx>
      <c:serAx>
        <c:axId val="106047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6460288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Data!$B$32</c:f>
              <c:strCache>
                <c:ptCount val="1"/>
                <c:pt idx="0">
                  <c:v>18-24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Data!$B$33:$B$44</c:f>
              <c:numCache>
                <c:formatCode>0.00</c:formatCode>
                <c:ptCount val="12"/>
                <c:pt idx="0">
                  <c:v>52.341901992751254</c:v>
                </c:pt>
                <c:pt idx="1">
                  <c:v>0.64998165991899748</c:v>
                </c:pt>
                <c:pt idx="2">
                  <c:v>1.0326346234693304</c:v>
                </c:pt>
                <c:pt idx="3">
                  <c:v>7.570203456205495</c:v>
                </c:pt>
                <c:pt idx="4">
                  <c:v>5.9918078418970149</c:v>
                </c:pt>
                <c:pt idx="5">
                  <c:v>5.5268350993159396</c:v>
                </c:pt>
                <c:pt idx="6">
                  <c:v>5.1234298937959979</c:v>
                </c:pt>
                <c:pt idx="7">
                  <c:v>7.777496146285694</c:v>
                </c:pt>
                <c:pt idx="8">
                  <c:v>13.985709286360267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12-489C-95CF-DEE11D58F847}"/>
            </c:ext>
          </c:extLst>
        </c:ser>
        <c:ser>
          <c:idx val="1"/>
          <c:order val="1"/>
          <c:tx>
            <c:strRef>
              <c:f>Data!$C$32</c:f>
              <c:strCache>
                <c:ptCount val="1"/>
                <c:pt idx="0">
                  <c:v>25-34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Data!$C$33:$C$44</c:f>
              <c:numCache>
                <c:formatCode>0.00</c:formatCode>
                <c:ptCount val="12"/>
                <c:pt idx="0">
                  <c:v>27.172652483668614</c:v>
                </c:pt>
                <c:pt idx="1">
                  <c:v>2.2288431788231247</c:v>
                </c:pt>
                <c:pt idx="2">
                  <c:v>2.7079599677107486</c:v>
                </c:pt>
                <c:pt idx="3">
                  <c:v>11.349758882263904</c:v>
                </c:pt>
                <c:pt idx="4">
                  <c:v>11.94702299920147</c:v>
                </c:pt>
                <c:pt idx="5">
                  <c:v>9.060717862875121</c:v>
                </c:pt>
                <c:pt idx="6">
                  <c:v>6.174267671511263</c:v>
                </c:pt>
                <c:pt idx="7">
                  <c:v>9.8872414665934603</c:v>
                </c:pt>
                <c:pt idx="8">
                  <c:v>19.471535487352288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12-489C-95CF-DEE11D58F847}"/>
            </c:ext>
          </c:extLst>
        </c:ser>
        <c:ser>
          <c:idx val="2"/>
          <c:order val="2"/>
          <c:tx>
            <c:strRef>
              <c:f>Data!$D$32</c:f>
              <c:strCache>
                <c:ptCount val="1"/>
                <c:pt idx="0">
                  <c:v>35-44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Data!$D$33:$D$44</c:f>
              <c:numCache>
                <c:formatCode>0.00</c:formatCode>
                <c:ptCount val="12"/>
                <c:pt idx="0">
                  <c:v>24.071565902787302</c:v>
                </c:pt>
                <c:pt idx="1">
                  <c:v>1.9218033950142297</c:v>
                </c:pt>
                <c:pt idx="2">
                  <c:v>3.4026741464589949</c:v>
                </c:pt>
                <c:pt idx="3">
                  <c:v>12.007545714033037</c:v>
                </c:pt>
                <c:pt idx="4">
                  <c:v>11.484791235941444</c:v>
                </c:pt>
                <c:pt idx="5">
                  <c:v>10.931675634571848</c:v>
                </c:pt>
                <c:pt idx="6">
                  <c:v>6.9708024876623123</c:v>
                </c:pt>
                <c:pt idx="7">
                  <c:v>8.7182383306395952</c:v>
                </c:pt>
                <c:pt idx="8">
                  <c:v>20.490903152891239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12-489C-95CF-DEE11D58F847}"/>
            </c:ext>
          </c:extLst>
        </c:ser>
        <c:ser>
          <c:idx val="3"/>
          <c:order val="3"/>
          <c:tx>
            <c:strRef>
              <c:f>Data!$E$32</c:f>
              <c:strCache>
                <c:ptCount val="1"/>
                <c:pt idx="0">
                  <c:v>45-54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Data!$E$33:$E$44</c:f>
              <c:numCache>
                <c:formatCode>0.00</c:formatCode>
                <c:ptCount val="12"/>
                <c:pt idx="0">
                  <c:v>24.205289641478487</c:v>
                </c:pt>
                <c:pt idx="1">
                  <c:v>1.6581003416252482</c:v>
                </c:pt>
                <c:pt idx="2">
                  <c:v>2.9120623311914948</c:v>
                </c:pt>
                <c:pt idx="3">
                  <c:v>10.008417300790548</c:v>
                </c:pt>
                <c:pt idx="4">
                  <c:v>11.998045212929961</c:v>
                </c:pt>
                <c:pt idx="5">
                  <c:v>9.1293026898363436</c:v>
                </c:pt>
                <c:pt idx="6">
                  <c:v>7.3526509872599677</c:v>
                </c:pt>
                <c:pt idx="7">
                  <c:v>12.089926371742536</c:v>
                </c:pt>
                <c:pt idx="8">
                  <c:v>20.646205123145421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12-489C-95CF-DEE11D58F847}"/>
            </c:ext>
          </c:extLst>
        </c:ser>
        <c:ser>
          <c:idx val="4"/>
          <c:order val="4"/>
          <c:tx>
            <c:strRef>
              <c:f>Data!$F$32</c:f>
              <c:strCache>
                <c:ptCount val="1"/>
                <c:pt idx="0">
                  <c:v>55-64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Data!$F$33:$F$44</c:f>
              <c:numCache>
                <c:formatCode>0.00</c:formatCode>
                <c:ptCount val="12"/>
                <c:pt idx="0">
                  <c:v>30.95513103316787</c:v>
                </c:pt>
                <c:pt idx="1">
                  <c:v>1.389809541334031</c:v>
                </c:pt>
                <c:pt idx="2">
                  <c:v>3.1178156778674659</c:v>
                </c:pt>
                <c:pt idx="3">
                  <c:v>10.982466097204647</c:v>
                </c:pt>
                <c:pt idx="4">
                  <c:v>10.850224688462301</c:v>
                </c:pt>
                <c:pt idx="5">
                  <c:v>10.139579532178004</c:v>
                </c:pt>
                <c:pt idx="6">
                  <c:v>5.2627203376866944</c:v>
                </c:pt>
                <c:pt idx="7">
                  <c:v>7.9696232727143759</c:v>
                </c:pt>
                <c:pt idx="8">
                  <c:v>19.332629819384614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12-489C-95CF-DEE11D58F847}"/>
            </c:ext>
          </c:extLst>
        </c:ser>
        <c:ser>
          <c:idx val="5"/>
          <c:order val="5"/>
          <c:tx>
            <c:strRef>
              <c:f>Data!$G$32</c:f>
              <c:strCache>
                <c:ptCount val="1"/>
                <c:pt idx="0">
                  <c:v>65-74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Data!$G$33:$G$44</c:f>
              <c:numCache>
                <c:formatCode>0.00</c:formatCode>
                <c:ptCount val="12"/>
                <c:pt idx="0">
                  <c:v>35.571848688716095</c:v>
                </c:pt>
                <c:pt idx="1">
                  <c:v>2.6875075534786292</c:v>
                </c:pt>
                <c:pt idx="2">
                  <c:v>4.8830520082181854</c:v>
                </c:pt>
                <c:pt idx="3">
                  <c:v>10.869274463199453</c:v>
                </c:pt>
                <c:pt idx="4">
                  <c:v>10.326229706320751</c:v>
                </c:pt>
                <c:pt idx="5">
                  <c:v>9.3816218829311513</c:v>
                </c:pt>
                <c:pt idx="6">
                  <c:v>3.2191113080610734</c:v>
                </c:pt>
                <c:pt idx="7">
                  <c:v>9.7640091850300106</c:v>
                </c:pt>
                <c:pt idx="8">
                  <c:v>13.297345204044637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12-489C-95CF-DEE11D58F847}"/>
            </c:ext>
          </c:extLst>
        </c:ser>
        <c:ser>
          <c:idx val="6"/>
          <c:order val="6"/>
          <c:tx>
            <c:strRef>
              <c:f>Data!$H$32</c:f>
              <c:strCache>
                <c:ptCount val="1"/>
                <c:pt idx="0">
                  <c:v>75+ yrs</c:v>
                </c:pt>
              </c:strCache>
            </c:strRef>
          </c:tx>
          <c:invertIfNegative val="0"/>
          <c:cat>
            <c:strRef>
              <c:f>Data!$A$33:$A$44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Data!$H$33:$H$44</c:f>
              <c:numCache>
                <c:formatCode>0.00</c:formatCode>
                <c:ptCount val="12"/>
                <c:pt idx="0">
                  <c:v>98.122448273642092</c:v>
                </c:pt>
                <c:pt idx="1">
                  <c:v>0.24756970434806008</c:v>
                </c:pt>
                <c:pt idx="2">
                  <c:v>3.6273069431939718E-2</c:v>
                </c:pt>
                <c:pt idx="3">
                  <c:v>0.23483809719645213</c:v>
                </c:pt>
                <c:pt idx="4">
                  <c:v>0.27197595503868971</c:v>
                </c:pt>
                <c:pt idx="5">
                  <c:v>0.17656096710248803</c:v>
                </c:pt>
                <c:pt idx="6">
                  <c:v>0.14629337274206156</c:v>
                </c:pt>
                <c:pt idx="7">
                  <c:v>0.32616936208402486</c:v>
                </c:pt>
                <c:pt idx="8">
                  <c:v>0.43787119841417027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12-489C-95CF-DEE11D58F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906368"/>
        <c:axId val="106907904"/>
        <c:axId val="106463232"/>
      </c:bar3DChart>
      <c:catAx>
        <c:axId val="10690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907904"/>
        <c:crosses val="autoZero"/>
        <c:auto val="1"/>
        <c:lblAlgn val="ctr"/>
        <c:lblOffset val="100"/>
        <c:noMultiLvlLbl val="0"/>
      </c:catAx>
      <c:valAx>
        <c:axId val="106907904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06906368"/>
        <c:crosses val="autoZero"/>
        <c:crossBetween val="between"/>
      </c:valAx>
      <c:serAx>
        <c:axId val="106463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690790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654502602759072"/>
          <c:y val="4.0968330629970927E-2"/>
          <c:w val="0.62554014588854612"/>
          <c:h val="0.82239606299212598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Sheet2!$B$22:$B$31</c:f>
              <c:numCache>
                <c:formatCode>General</c:formatCode>
                <c:ptCount val="10"/>
                <c:pt idx="0">
                  <c:v>235</c:v>
                </c:pt>
                <c:pt idx="1">
                  <c:v>431</c:v>
                </c:pt>
                <c:pt idx="2">
                  <c:v>539</c:v>
                </c:pt>
                <c:pt idx="3">
                  <c:v>1811</c:v>
                </c:pt>
                <c:pt idx="4">
                  <c:v>3204</c:v>
                </c:pt>
                <c:pt idx="5">
                  <c:v>3259</c:v>
                </c:pt>
                <c:pt idx="6">
                  <c:v>3920</c:v>
                </c:pt>
                <c:pt idx="7">
                  <c:v>0</c:v>
                </c:pt>
                <c:pt idx="8">
                  <c:v>7219</c:v>
                </c:pt>
                <c:pt idx="9">
                  <c:v>15522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23-42E2-AF29-37DD5F537622}"/>
            </c:ext>
          </c:extLst>
        </c:ser>
        <c:ser>
          <c:idx val="1"/>
          <c:order val="1"/>
          <c:tx>
            <c:strRef>
              <c:f>Sheet2!$C$21</c:f>
              <c:strCache>
                <c:ptCount val="1"/>
                <c:pt idx="0">
                  <c:v>Meat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Sheet2!$C$22:$C$31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2617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23-42E2-AF29-37DD5F537622}"/>
            </c:ext>
          </c:extLst>
        </c:ser>
        <c:ser>
          <c:idx val="2"/>
          <c:order val="2"/>
          <c:tx>
            <c:strRef>
              <c:f>Sheet2!$D$21</c:f>
              <c:strCache>
                <c:ptCount val="1"/>
                <c:pt idx="0">
                  <c:v>Fibre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Sheet2!$D$22:$D$31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2608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23-42E2-AF29-37DD5F537622}"/>
            </c:ext>
          </c:extLst>
        </c:ser>
        <c:ser>
          <c:idx val="3"/>
          <c:order val="3"/>
          <c:tx>
            <c:strRef>
              <c:f>Sheet2!$E$21</c:f>
              <c:strCache>
                <c:ptCount val="1"/>
                <c:pt idx="0">
                  <c:v>Fruit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Sheet2!$E$22:$E$31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1557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23-42E2-AF29-37DD5F537622}"/>
            </c:ext>
          </c:extLst>
        </c:ser>
        <c:ser>
          <c:idx val="4"/>
          <c:order val="4"/>
          <c:tx>
            <c:strRef>
              <c:f>Sheet2!$F$21</c:f>
              <c:strCache>
                <c:ptCount val="1"/>
                <c:pt idx="0">
                  <c:v>Vegetables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Sheet2!$F$22:$F$31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311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23-42E2-AF29-37DD5F537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107515264"/>
        <c:axId val="107811968"/>
      </c:barChart>
      <c:catAx>
        <c:axId val="1075152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107811968"/>
        <c:crosses val="autoZero"/>
        <c:auto val="1"/>
        <c:lblAlgn val="ctr"/>
        <c:lblOffset val="100"/>
        <c:noMultiLvlLbl val="0"/>
      </c:catAx>
      <c:valAx>
        <c:axId val="107811968"/>
        <c:scaling>
          <c:orientation val="minMax"/>
        </c:scaling>
        <c:delete val="0"/>
        <c:axPos val="b"/>
        <c:majorGridlines>
          <c:spPr>
            <a:ln w="31750"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Calibri" panose="020F0502020204030204" pitchFamily="34" charset="0"/>
                  </a:defRPr>
                </a:pPr>
                <a:r>
                  <a:rPr lang="en-US" sz="2000">
                    <a:latin typeface="Calibri" panose="020F0502020204030204" pitchFamily="34" charset="0"/>
                  </a:rPr>
                  <a:t>Number of cancer cases</a:t>
                </a:r>
              </a:p>
            </c:rich>
          </c:tx>
          <c:layout>
            <c:manualLayout>
              <c:xMode val="edge"/>
              <c:yMode val="edge"/>
              <c:x val="0.54112672182622423"/>
              <c:y val="0.94620325459317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Calibri" panose="020F0502020204030204" pitchFamily="34" charset="0"/>
              </a:defRPr>
            </a:pPr>
            <a:endParaRPr lang="en-US"/>
          </a:p>
        </c:txPr>
        <c:crossAx val="107515264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654502602759072"/>
          <c:y val="4.0968330629970927E-2"/>
          <c:w val="0.62554014588854612"/>
          <c:h val="0.82239606299212598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Sheet2!$B$22:$B$31</c:f>
              <c:numCache>
                <c:formatCode>General</c:formatCode>
                <c:ptCount val="10"/>
                <c:pt idx="0">
                  <c:v>235</c:v>
                </c:pt>
                <c:pt idx="1">
                  <c:v>431</c:v>
                </c:pt>
                <c:pt idx="2">
                  <c:v>539</c:v>
                </c:pt>
                <c:pt idx="3">
                  <c:v>1811</c:v>
                </c:pt>
                <c:pt idx="4">
                  <c:v>3204</c:v>
                </c:pt>
                <c:pt idx="5">
                  <c:v>3259</c:v>
                </c:pt>
                <c:pt idx="6">
                  <c:v>3920</c:v>
                </c:pt>
                <c:pt idx="7">
                  <c:v>0</c:v>
                </c:pt>
                <c:pt idx="8">
                  <c:v>7219</c:v>
                </c:pt>
                <c:pt idx="9">
                  <c:v>15522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6-4021-BA78-76BB187F4CEC}"/>
            </c:ext>
          </c:extLst>
        </c:ser>
        <c:ser>
          <c:idx val="1"/>
          <c:order val="1"/>
          <c:tx>
            <c:strRef>
              <c:f>Sheet2!$C$21</c:f>
              <c:strCache>
                <c:ptCount val="1"/>
                <c:pt idx="0">
                  <c:v>Meat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Sheet2!$C$22:$C$31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2617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46-4021-BA78-76BB187F4CEC}"/>
            </c:ext>
          </c:extLst>
        </c:ser>
        <c:ser>
          <c:idx val="2"/>
          <c:order val="2"/>
          <c:tx>
            <c:strRef>
              <c:f>Sheet2!$D$21</c:f>
              <c:strCache>
                <c:ptCount val="1"/>
                <c:pt idx="0">
                  <c:v>Fibre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Sheet2!$D$22:$D$31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2608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46-4021-BA78-76BB187F4CEC}"/>
            </c:ext>
          </c:extLst>
        </c:ser>
        <c:ser>
          <c:idx val="3"/>
          <c:order val="3"/>
          <c:tx>
            <c:strRef>
              <c:f>Sheet2!$E$21</c:f>
              <c:strCache>
                <c:ptCount val="1"/>
                <c:pt idx="0">
                  <c:v>Fruit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Sheet2!$E$22:$E$31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1557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46-4021-BA78-76BB187F4CEC}"/>
            </c:ext>
          </c:extLst>
        </c:ser>
        <c:ser>
          <c:idx val="4"/>
          <c:order val="4"/>
          <c:tx>
            <c:strRef>
              <c:f>Sheet2!$F$21</c:f>
              <c:strCache>
                <c:ptCount val="1"/>
                <c:pt idx="0">
                  <c:v>Vegetables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Sheet2!$F$22:$F$31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311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46-4021-BA78-76BB187F4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107925888"/>
        <c:axId val="107927424"/>
      </c:barChart>
      <c:catAx>
        <c:axId val="107925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107927424"/>
        <c:crosses val="autoZero"/>
        <c:auto val="1"/>
        <c:lblAlgn val="ctr"/>
        <c:lblOffset val="100"/>
        <c:noMultiLvlLbl val="0"/>
      </c:catAx>
      <c:valAx>
        <c:axId val="107927424"/>
        <c:scaling>
          <c:orientation val="minMax"/>
        </c:scaling>
        <c:delete val="0"/>
        <c:axPos val="b"/>
        <c:majorGridlines>
          <c:spPr>
            <a:ln w="31750"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Calibri" panose="020F0502020204030204" pitchFamily="34" charset="0"/>
                  </a:defRPr>
                </a:pPr>
                <a:r>
                  <a:rPr lang="en-US" sz="2000">
                    <a:latin typeface="Calibri" panose="020F0502020204030204" pitchFamily="34" charset="0"/>
                  </a:rPr>
                  <a:t>Number of cancer cases</a:t>
                </a:r>
              </a:p>
            </c:rich>
          </c:tx>
          <c:layout>
            <c:manualLayout>
              <c:xMode val="edge"/>
              <c:yMode val="edge"/>
              <c:x val="0.54112672182622423"/>
              <c:y val="0.94620325459317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Calibri" panose="020F0502020204030204" pitchFamily="34" charset="0"/>
              </a:defRPr>
            </a:pPr>
            <a:endParaRPr lang="en-US"/>
          </a:p>
        </c:txPr>
        <c:crossAx val="107925888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654502602759072"/>
          <c:y val="4.0968330629970927E-2"/>
          <c:w val="0.62554014588854612"/>
          <c:h val="0.82239606299212598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Sheet2!$B$22:$B$31</c:f>
              <c:numCache>
                <c:formatCode>General</c:formatCode>
                <c:ptCount val="10"/>
                <c:pt idx="0">
                  <c:v>235</c:v>
                </c:pt>
                <c:pt idx="1">
                  <c:v>431</c:v>
                </c:pt>
                <c:pt idx="2">
                  <c:v>539</c:v>
                </c:pt>
                <c:pt idx="3">
                  <c:v>1811</c:v>
                </c:pt>
                <c:pt idx="4">
                  <c:v>3204</c:v>
                </c:pt>
                <c:pt idx="5">
                  <c:v>3259</c:v>
                </c:pt>
                <c:pt idx="6">
                  <c:v>3920</c:v>
                </c:pt>
                <c:pt idx="7">
                  <c:v>0</c:v>
                </c:pt>
                <c:pt idx="8">
                  <c:v>7219</c:v>
                </c:pt>
                <c:pt idx="9">
                  <c:v>15522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1FE-BB87-8D3C9F4594F4}"/>
            </c:ext>
          </c:extLst>
        </c:ser>
        <c:ser>
          <c:idx val="1"/>
          <c:order val="1"/>
          <c:tx>
            <c:strRef>
              <c:f>Sheet2!$C$21</c:f>
              <c:strCache>
                <c:ptCount val="1"/>
                <c:pt idx="0">
                  <c:v>Meat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Sheet2!$C$22:$C$31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2617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1FE-BB87-8D3C9F4594F4}"/>
            </c:ext>
          </c:extLst>
        </c:ser>
        <c:ser>
          <c:idx val="2"/>
          <c:order val="2"/>
          <c:tx>
            <c:strRef>
              <c:f>Sheet2!$D$21</c:f>
              <c:strCache>
                <c:ptCount val="1"/>
                <c:pt idx="0">
                  <c:v>Fibre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Sheet2!$D$22:$D$31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2608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1FE-BB87-8D3C9F4594F4}"/>
            </c:ext>
          </c:extLst>
        </c:ser>
        <c:ser>
          <c:idx val="3"/>
          <c:order val="3"/>
          <c:tx>
            <c:strRef>
              <c:f>Sheet2!$E$21</c:f>
              <c:strCache>
                <c:ptCount val="1"/>
                <c:pt idx="0">
                  <c:v>Fruit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Sheet2!$E$22:$E$31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1557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8B-41FE-BB87-8D3C9F4594F4}"/>
            </c:ext>
          </c:extLst>
        </c:ser>
        <c:ser>
          <c:idx val="4"/>
          <c:order val="4"/>
          <c:tx>
            <c:strRef>
              <c:f>Sheet2!$F$21</c:f>
              <c:strCache>
                <c:ptCount val="1"/>
                <c:pt idx="0">
                  <c:v>Vegetables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Sheet2!$F$22:$F$31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311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8B-41FE-BB87-8D3C9F459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108529536"/>
        <c:axId val="108531072"/>
      </c:barChart>
      <c:catAx>
        <c:axId val="1085295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108531072"/>
        <c:crosses val="autoZero"/>
        <c:auto val="1"/>
        <c:lblAlgn val="ctr"/>
        <c:lblOffset val="100"/>
        <c:noMultiLvlLbl val="0"/>
      </c:catAx>
      <c:valAx>
        <c:axId val="108531072"/>
        <c:scaling>
          <c:orientation val="minMax"/>
        </c:scaling>
        <c:delete val="0"/>
        <c:axPos val="b"/>
        <c:majorGridlines>
          <c:spPr>
            <a:ln w="31750"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Calibri" panose="020F0502020204030204" pitchFamily="34" charset="0"/>
                  </a:defRPr>
                </a:pPr>
                <a:r>
                  <a:rPr lang="en-US" sz="2000">
                    <a:latin typeface="Calibri" panose="020F0502020204030204" pitchFamily="34" charset="0"/>
                  </a:rPr>
                  <a:t>Number of cancer cases</a:t>
                </a:r>
              </a:p>
            </c:rich>
          </c:tx>
          <c:layout>
            <c:manualLayout>
              <c:xMode val="edge"/>
              <c:yMode val="edge"/>
              <c:x val="0.54112672182622423"/>
              <c:y val="0.94620325459317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Calibri" panose="020F0502020204030204" pitchFamily="34" charset="0"/>
              </a:defRPr>
            </a:pPr>
            <a:endParaRPr lang="en-US"/>
          </a:p>
        </c:txPr>
        <c:crossAx val="108529536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0159580032256"/>
          <c:y val="0.12234222580864629"/>
          <c:w val="0.62741901412384471"/>
          <c:h val="0.749513119967894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Figure3!$D$4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Figure3!$A$5:$A$14</c:f>
              <c:strCache>
                <c:ptCount val="10"/>
                <c:pt idx="0">
                  <c:v>Prostate</c:v>
                </c:pt>
                <c:pt idx="1">
                  <c:v>Melanoma</c:v>
                </c:pt>
                <c:pt idx="2">
                  <c:v>Lung</c:v>
                </c:pt>
                <c:pt idx="3">
                  <c:v>Colon</c:v>
                </c:pt>
                <c:pt idx="4">
                  <c:v>Rectum</c:v>
                </c:pt>
                <c:pt idx="5">
                  <c:v>Kidney</c:v>
                </c:pt>
                <c:pt idx="6">
                  <c:v>Bladder</c:v>
                </c:pt>
                <c:pt idx="7">
                  <c:v>Unknown</c:v>
                </c:pt>
                <c:pt idx="8">
                  <c:v>Pancreas</c:v>
                </c:pt>
                <c:pt idx="9">
                  <c:v>Stomach</c:v>
                </c:pt>
              </c:strCache>
            </c:strRef>
          </c:cat>
          <c:val>
            <c:numRef>
              <c:f>Figure3!$D$5:$D$14</c:f>
              <c:numCache>
                <c:formatCode>0</c:formatCode>
                <c:ptCount val="10"/>
                <c:pt idx="0">
                  <c:v>0</c:v>
                </c:pt>
                <c:pt idx="1">
                  <c:v>4668</c:v>
                </c:pt>
                <c:pt idx="2">
                  <c:v>5365.9069059445592</c:v>
                </c:pt>
                <c:pt idx="3">
                  <c:v>2414.3667804524557</c:v>
                </c:pt>
                <c:pt idx="4">
                  <c:v>1089.4459908223641</c:v>
                </c:pt>
                <c:pt idx="5">
                  <c:v>755.49875769944344</c:v>
                </c:pt>
                <c:pt idx="6">
                  <c:v>621</c:v>
                </c:pt>
                <c:pt idx="7">
                  <c:v>0</c:v>
                </c:pt>
                <c:pt idx="8">
                  <c:v>430.72727272727275</c:v>
                </c:pt>
                <c:pt idx="9">
                  <c:v>693.07240092860695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9-48B2-8650-7F05C179D17B}"/>
            </c:ext>
          </c:extLst>
        </c:ser>
        <c:ser>
          <c:idx val="1"/>
          <c:order val="1"/>
          <c:tx>
            <c:strRef>
              <c:f>Figure3!$E$4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Figure3!$A$5:$A$14</c:f>
              <c:strCache>
                <c:ptCount val="10"/>
                <c:pt idx="0">
                  <c:v>Prostate</c:v>
                </c:pt>
                <c:pt idx="1">
                  <c:v>Melanoma</c:v>
                </c:pt>
                <c:pt idx="2">
                  <c:v>Lung</c:v>
                </c:pt>
                <c:pt idx="3">
                  <c:v>Colon</c:v>
                </c:pt>
                <c:pt idx="4">
                  <c:v>Rectum</c:v>
                </c:pt>
                <c:pt idx="5">
                  <c:v>Kidney</c:v>
                </c:pt>
                <c:pt idx="6">
                  <c:v>Bladder</c:v>
                </c:pt>
                <c:pt idx="7">
                  <c:v>Unknown</c:v>
                </c:pt>
                <c:pt idx="8">
                  <c:v>Pancreas</c:v>
                </c:pt>
                <c:pt idx="9">
                  <c:v>Stomach</c:v>
                </c:pt>
              </c:strCache>
            </c:strRef>
          </c:cat>
          <c:val>
            <c:numRef>
              <c:f>Figure3!$E$5:$E$14</c:f>
              <c:numCache>
                <c:formatCode>0</c:formatCode>
                <c:ptCount val="10"/>
                <c:pt idx="0">
                  <c:v>19821</c:v>
                </c:pt>
                <c:pt idx="1">
                  <c:v>2032</c:v>
                </c:pt>
                <c:pt idx="2">
                  <c:v>875.09309405543991</c:v>
                </c:pt>
                <c:pt idx="3">
                  <c:v>3295.6332195475452</c:v>
                </c:pt>
                <c:pt idx="4">
                  <c:v>1458.5540091776359</c:v>
                </c:pt>
                <c:pt idx="5">
                  <c:v>1168.5012423005562</c:v>
                </c:pt>
                <c:pt idx="6">
                  <c:v>1214</c:v>
                </c:pt>
                <c:pt idx="7">
                  <c:v>1546</c:v>
                </c:pt>
                <c:pt idx="8">
                  <c:v>977.27272727272725</c:v>
                </c:pt>
                <c:pt idx="9">
                  <c:v>620.92759907139316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49-48B2-8650-7F05C179D1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9257088"/>
        <c:axId val="109258624"/>
      </c:barChart>
      <c:catAx>
        <c:axId val="1092570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i="0" baseline="0">
                <a:latin typeface="Calibri" panose="020F0502020204030204" pitchFamily="34" charset="0"/>
              </a:defRPr>
            </a:pPr>
            <a:endParaRPr lang="en-US"/>
          </a:p>
        </c:txPr>
        <c:crossAx val="109258624"/>
        <c:crosses val="autoZero"/>
        <c:auto val="1"/>
        <c:lblAlgn val="ctr"/>
        <c:lblOffset val="100"/>
        <c:noMultiLvlLbl val="0"/>
      </c:catAx>
      <c:valAx>
        <c:axId val="109258624"/>
        <c:scaling>
          <c:orientation val="minMax"/>
          <c:max val="20000"/>
        </c:scaling>
        <c:delete val="0"/>
        <c:axPos val="b"/>
        <c:majorGridlines>
          <c:spPr>
            <a:ln w="38100"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anose="020F0502020204030204" pitchFamily="34" charset="0"/>
              </a:defRPr>
            </a:pPr>
            <a:endParaRPr lang="en-US"/>
          </a:p>
        </c:txPr>
        <c:crossAx val="109257088"/>
        <c:crosses val="max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31423870005658"/>
          <c:y val="0.12494074074074075"/>
          <c:w val="0.62904872352114949"/>
          <c:h val="0.7493170370370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Figure3!$D$54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Figure3!$A$55:$A$64</c:f>
              <c:strCache>
                <c:ptCount val="10"/>
                <c:pt idx="0">
                  <c:v>Breast</c:v>
                </c:pt>
                <c:pt idx="1">
                  <c:v>Colon</c:v>
                </c:pt>
                <c:pt idx="2">
                  <c:v>Melanoma</c:v>
                </c:pt>
                <c:pt idx="3">
                  <c:v>Lung</c:v>
                </c:pt>
                <c:pt idx="4">
                  <c:v>Endometrial</c:v>
                </c:pt>
                <c:pt idx="5">
                  <c:v>Thyroid</c:v>
                </c:pt>
                <c:pt idx="6">
                  <c:v>Rectum</c:v>
                </c:pt>
                <c:pt idx="7">
                  <c:v>Unknown</c:v>
                </c:pt>
                <c:pt idx="8">
                  <c:v>Ovary</c:v>
                </c:pt>
                <c:pt idx="9">
                  <c:v>Pancreas</c:v>
                </c:pt>
              </c:strCache>
            </c:strRef>
          </c:cat>
          <c:val>
            <c:numRef>
              <c:f>Figure3!$D$55:$D$64</c:f>
              <c:numCache>
                <c:formatCode>0</c:formatCode>
                <c:ptCount val="10"/>
                <c:pt idx="0">
                  <c:v>3233.3391319755733</c:v>
                </c:pt>
                <c:pt idx="1">
                  <c:v>1330.1388794559043</c:v>
                </c:pt>
                <c:pt idx="2">
                  <c:v>2552</c:v>
                </c:pt>
                <c:pt idx="3">
                  <c:v>3203.5398317664522</c:v>
                </c:pt>
                <c:pt idx="4">
                  <c:v>741.48679486695869</c:v>
                </c:pt>
                <c:pt idx="5">
                  <c:v>0</c:v>
                </c:pt>
                <c:pt idx="6">
                  <c:v>326.84338344784976</c:v>
                </c:pt>
                <c:pt idx="7">
                  <c:v>0</c:v>
                </c:pt>
                <c:pt idx="8">
                  <c:v>90.01439967117328</c:v>
                </c:pt>
                <c:pt idx="9">
                  <c:v>348.25438596491233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2-4956-9CA7-D94D618069BB}"/>
            </c:ext>
          </c:extLst>
        </c:ser>
        <c:ser>
          <c:idx val="1"/>
          <c:order val="1"/>
          <c:tx>
            <c:strRef>
              <c:f>Figure3!$E$54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Figure3!$A$55:$A$64</c:f>
              <c:strCache>
                <c:ptCount val="10"/>
                <c:pt idx="0">
                  <c:v>Breast</c:v>
                </c:pt>
                <c:pt idx="1">
                  <c:v>Colon</c:v>
                </c:pt>
                <c:pt idx="2">
                  <c:v>Melanoma</c:v>
                </c:pt>
                <c:pt idx="3">
                  <c:v>Lung</c:v>
                </c:pt>
                <c:pt idx="4">
                  <c:v>Endometrial</c:v>
                </c:pt>
                <c:pt idx="5">
                  <c:v>Thyroid</c:v>
                </c:pt>
                <c:pt idx="6">
                  <c:v>Rectum</c:v>
                </c:pt>
                <c:pt idx="7">
                  <c:v>Unknown</c:v>
                </c:pt>
                <c:pt idx="8">
                  <c:v>Ovary</c:v>
                </c:pt>
                <c:pt idx="9">
                  <c:v>Pancreas</c:v>
                </c:pt>
              </c:strCache>
            </c:strRef>
          </c:cat>
          <c:val>
            <c:numRef>
              <c:f>Figure3!$E$55:$E$64</c:f>
              <c:numCache>
                <c:formatCode>0</c:formatCode>
                <c:ptCount val="10"/>
                <c:pt idx="0">
                  <c:v>10947.660868024428</c:v>
                </c:pt>
                <c:pt idx="1">
                  <c:v>3845.8611205440966</c:v>
                </c:pt>
                <c:pt idx="2">
                  <c:v>2153</c:v>
                </c:pt>
                <c:pt idx="3">
                  <c:v>838.46016823354739</c:v>
                </c:pt>
                <c:pt idx="4">
                  <c:v>1514.5132051330411</c:v>
                </c:pt>
                <c:pt idx="5">
                  <c:v>1558</c:v>
                </c:pt>
                <c:pt idx="6">
                  <c:v>1099.1566165521499</c:v>
                </c:pt>
                <c:pt idx="7">
                  <c:v>1329</c:v>
                </c:pt>
                <c:pt idx="8">
                  <c:v>1214.9856003288266</c:v>
                </c:pt>
                <c:pt idx="9">
                  <c:v>905.74561403508767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2-4956-9CA7-D94D61806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9334528"/>
        <c:axId val="109336064"/>
      </c:barChart>
      <c:catAx>
        <c:axId val="1093345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i="0" baseline="0">
                <a:latin typeface="Calibri" panose="020F0502020204030204" pitchFamily="34" charset="0"/>
              </a:defRPr>
            </a:pPr>
            <a:endParaRPr lang="en-US"/>
          </a:p>
        </c:txPr>
        <c:crossAx val="109336064"/>
        <c:crosses val="autoZero"/>
        <c:auto val="1"/>
        <c:lblAlgn val="ctr"/>
        <c:lblOffset val="100"/>
        <c:noMultiLvlLbl val="0"/>
      </c:catAx>
      <c:valAx>
        <c:axId val="109336064"/>
        <c:scaling>
          <c:orientation val="minMax"/>
          <c:max val="20000"/>
        </c:scaling>
        <c:delete val="0"/>
        <c:axPos val="b"/>
        <c:majorGridlines>
          <c:spPr>
            <a:ln w="31750">
              <a:solidFill>
                <a:schemeClr val="bg1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anose="020F0502020204030204" pitchFamily="34" charset="0"/>
              </a:defRPr>
            </a:pPr>
            <a:endParaRPr lang="en-US"/>
          </a:p>
        </c:txPr>
        <c:crossAx val="109334528"/>
        <c:crosses val="max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'Figure 2'!$B$60</c:f>
              <c:strCache>
                <c:ptCount val="1"/>
                <c:pt idx="0">
                  <c:v>COMBINED PAF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'Figure 2'!$A$61:$A$84</c:f>
              <c:strCache>
                <c:ptCount val="24"/>
                <c:pt idx="0">
                  <c:v>Non-Hodgkin's </c:v>
                </c:pt>
                <c:pt idx="1">
                  <c:v>Ovary</c:v>
                </c:pt>
                <c:pt idx="2">
                  <c:v>Leukaemia</c:v>
                </c:pt>
                <c:pt idx="3">
                  <c:v>Gall Bladder</c:v>
                </c:pt>
                <c:pt idx="4">
                  <c:v>Breast</c:v>
                </c:pt>
                <c:pt idx="5">
                  <c:v>Pancreas</c:v>
                </c:pt>
                <c:pt idx="6">
                  <c:v>Bladder</c:v>
                </c:pt>
                <c:pt idx="7">
                  <c:v>Hodgkin's </c:v>
                </c:pt>
                <c:pt idx="8">
                  <c:v>Endometrium</c:v>
                </c:pt>
                <c:pt idx="9">
                  <c:v>Kidney/ureter</c:v>
                </c:pt>
                <c:pt idx="10">
                  <c:v>Vulva</c:v>
                </c:pt>
                <c:pt idx="11">
                  <c:v>Penis</c:v>
                </c:pt>
                <c:pt idx="12">
                  <c:v>Colorectum</c:v>
                </c:pt>
                <c:pt idx="13">
                  <c:v>Stomach</c:v>
                </c:pt>
                <c:pt idx="14">
                  <c:v>Liver</c:v>
                </c:pt>
                <c:pt idx="15">
                  <c:v>Melanoma</c:v>
                </c:pt>
                <c:pt idx="16">
                  <c:v>Vagina</c:v>
                </c:pt>
                <c:pt idx="17">
                  <c:v>Oesophagus</c:v>
                </c:pt>
                <c:pt idx="18">
                  <c:v>Oropharynx</c:v>
                </c:pt>
                <c:pt idx="19">
                  <c:v>Lung</c:v>
                </c:pt>
                <c:pt idx="20">
                  <c:v>Larynx</c:v>
                </c:pt>
                <c:pt idx="21">
                  <c:v>Anus</c:v>
                </c:pt>
                <c:pt idx="22">
                  <c:v>Kaposi's </c:v>
                </c:pt>
                <c:pt idx="23">
                  <c:v>Cervix</c:v>
                </c:pt>
              </c:strCache>
            </c:strRef>
          </c:cat>
          <c:val>
            <c:numRef>
              <c:f>'Figure 2'!$B$61:$B$84</c:f>
              <c:numCache>
                <c:formatCode>0%</c:formatCode>
                <c:ptCount val="24"/>
                <c:pt idx="0">
                  <c:v>3.5999999999999997E-2</c:v>
                </c:pt>
                <c:pt idx="1">
                  <c:v>6.8000000000000019E-2</c:v>
                </c:pt>
                <c:pt idx="2">
                  <c:v>0.11799999999999998</c:v>
                </c:pt>
                <c:pt idx="3">
                  <c:v>0.14100000000000001</c:v>
                </c:pt>
                <c:pt idx="4">
                  <c:v>0.22800000000000001</c:v>
                </c:pt>
                <c:pt idx="5">
                  <c:v>0.29300000000000004</c:v>
                </c:pt>
                <c:pt idx="6">
                  <c:v>0.31800000000000006</c:v>
                </c:pt>
                <c:pt idx="7">
                  <c:v>0.32900000000000007</c:v>
                </c:pt>
                <c:pt idx="8">
                  <c:v>0.32900000000000007</c:v>
                </c:pt>
                <c:pt idx="9">
                  <c:v>0.33400000000000007</c:v>
                </c:pt>
                <c:pt idx="10">
                  <c:v>0.40400000000000008</c:v>
                </c:pt>
                <c:pt idx="11">
                  <c:v>0.45400000000000001</c:v>
                </c:pt>
                <c:pt idx="12">
                  <c:v>0.49800000000000005</c:v>
                </c:pt>
                <c:pt idx="13">
                  <c:v>0.51400000000000001</c:v>
                </c:pt>
                <c:pt idx="14">
                  <c:v>0.54500000000000004</c:v>
                </c:pt>
                <c:pt idx="15">
                  <c:v>0.63300000000000012</c:v>
                </c:pt>
                <c:pt idx="16">
                  <c:v>0.69899999999999995</c:v>
                </c:pt>
                <c:pt idx="17">
                  <c:v>0.74800000000000011</c:v>
                </c:pt>
                <c:pt idx="18">
                  <c:v>0.78300000000000003</c:v>
                </c:pt>
                <c:pt idx="19">
                  <c:v>0.83600000000000008</c:v>
                </c:pt>
                <c:pt idx="20">
                  <c:v>0.83600000000000008</c:v>
                </c:pt>
                <c:pt idx="21">
                  <c:v>0.84300000000000008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4B-412F-B75F-8BCF74461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09131264"/>
        <c:axId val="109132800"/>
      </c:barChart>
      <c:catAx>
        <c:axId val="1091312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 baseline="0">
                <a:latin typeface="Calibri" panose="020F0502020204030204" pitchFamily="34" charset="0"/>
              </a:defRPr>
            </a:pPr>
            <a:endParaRPr lang="en-US"/>
          </a:p>
        </c:txPr>
        <c:crossAx val="109132800"/>
        <c:crosses val="autoZero"/>
        <c:auto val="1"/>
        <c:lblAlgn val="ctr"/>
        <c:lblOffset val="100"/>
        <c:noMultiLvlLbl val="0"/>
      </c:catAx>
      <c:valAx>
        <c:axId val="109132800"/>
        <c:scaling>
          <c:orientation val="minMax"/>
          <c:max val="1"/>
        </c:scaling>
        <c:delete val="0"/>
        <c:axPos val="b"/>
        <c:majorGridlines>
          <c:spPr>
            <a:ln w="31750"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in"/>
        <c:minorTickMark val="none"/>
        <c:tickLblPos val="nextTo"/>
        <c:spPr>
          <a:ln w="9525"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09131264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rgbClr val="FFFFFF">
        <a:alpha val="80000"/>
      </a:srgbClr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2"/>
          <c:order val="0"/>
          <c:tx>
            <c:strRef>
              <c:f>'Tobacco and Alcohol'!$L$77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'Tobacco and Alcohol'!$I$78:$I$87</c:f>
              <c:strCache>
                <c:ptCount val="10"/>
                <c:pt idx="0">
                  <c:v>Kidney</c:v>
                </c:pt>
                <c:pt idx="1">
                  <c:v>Pancreas</c:v>
                </c:pt>
                <c:pt idx="2">
                  <c:v>Ovary</c:v>
                </c:pt>
                <c:pt idx="3">
                  <c:v>Unknown Primary</c:v>
                </c:pt>
                <c:pt idx="4">
                  <c:v>Thyroid</c:v>
                </c:pt>
                <c:pt idx="5">
                  <c:v>Endometrial</c:v>
                </c:pt>
                <c:pt idx="6">
                  <c:v>Lung / bronchus</c:v>
                </c:pt>
                <c:pt idx="7">
                  <c:v>Melanoma</c:v>
                </c:pt>
                <c:pt idx="8">
                  <c:v>Colorectum</c:v>
                </c:pt>
                <c:pt idx="9">
                  <c:v>Breast</c:v>
                </c:pt>
              </c:strCache>
            </c:strRef>
          </c:cat>
          <c:val>
            <c:numRef>
              <c:f>'Tobacco and Alcohol'!$L$78:$L$87</c:f>
              <c:numCache>
                <c:formatCode>0</c:formatCode>
                <c:ptCount val="10"/>
                <c:pt idx="0">
                  <c:v>126.99999999999999</c:v>
                </c:pt>
                <c:pt idx="1">
                  <c:v>289</c:v>
                </c:pt>
                <c:pt idx="2">
                  <c:v>25.999999999999986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3114</c:v>
                </c:pt>
                <c:pt idx="7">
                  <c:v>0</c:v>
                </c:pt>
                <c:pt idx="8">
                  <c:v>717.7843077855191</c:v>
                </c:pt>
                <c:pt idx="9">
                  <c:v>829.99999999999966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6-42E2-92FD-71A8FE1E408A}"/>
            </c:ext>
          </c:extLst>
        </c:ser>
        <c:ser>
          <c:idx val="3"/>
          <c:order val="1"/>
          <c:tx>
            <c:strRef>
              <c:f>'Tobacco and Alcohol'!$M$77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'Tobacco and Alcohol'!$I$78:$I$87</c:f>
              <c:strCache>
                <c:ptCount val="10"/>
                <c:pt idx="0">
                  <c:v>Kidney</c:v>
                </c:pt>
                <c:pt idx="1">
                  <c:v>Pancreas</c:v>
                </c:pt>
                <c:pt idx="2">
                  <c:v>Ovary</c:v>
                </c:pt>
                <c:pt idx="3">
                  <c:v>Unknown Primary</c:v>
                </c:pt>
                <c:pt idx="4">
                  <c:v>Thyroid</c:v>
                </c:pt>
                <c:pt idx="5">
                  <c:v>Endometrial</c:v>
                </c:pt>
                <c:pt idx="6">
                  <c:v>Lung / bronchus</c:v>
                </c:pt>
                <c:pt idx="7">
                  <c:v>Melanoma</c:v>
                </c:pt>
                <c:pt idx="8">
                  <c:v>Colorectum</c:v>
                </c:pt>
                <c:pt idx="9">
                  <c:v>Breast</c:v>
                </c:pt>
              </c:strCache>
            </c:strRef>
          </c:cat>
          <c:val>
            <c:numRef>
              <c:f>'Tobacco and Alcohol'!$M$78:$M$87</c:f>
              <c:numCache>
                <c:formatCode>0</c:formatCode>
                <c:ptCount val="10"/>
                <c:pt idx="0">
                  <c:v>1056</c:v>
                </c:pt>
                <c:pt idx="1">
                  <c:v>965</c:v>
                </c:pt>
                <c:pt idx="2">
                  <c:v>1279</c:v>
                </c:pt>
                <c:pt idx="3">
                  <c:v>1329</c:v>
                </c:pt>
                <c:pt idx="4">
                  <c:v>1558</c:v>
                </c:pt>
                <c:pt idx="5">
                  <c:v>2256</c:v>
                </c:pt>
                <c:pt idx="6">
                  <c:v>928</c:v>
                </c:pt>
                <c:pt idx="7">
                  <c:v>4705</c:v>
                </c:pt>
                <c:pt idx="8">
                  <c:v>5884.2156922144804</c:v>
                </c:pt>
                <c:pt idx="9">
                  <c:v>13351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E6-42E2-92FD-71A8FE1E4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03438592"/>
        <c:axId val="103448576"/>
      </c:barChart>
      <c:catAx>
        <c:axId val="1034385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en-US"/>
          </a:p>
        </c:txPr>
        <c:crossAx val="103448576"/>
        <c:crosses val="autoZero"/>
        <c:auto val="1"/>
        <c:lblAlgn val="ctr"/>
        <c:lblOffset val="100"/>
        <c:noMultiLvlLbl val="0"/>
      </c:catAx>
      <c:valAx>
        <c:axId val="103448576"/>
        <c:scaling>
          <c:orientation val="minMax"/>
          <c:max val="20000"/>
        </c:scaling>
        <c:delete val="0"/>
        <c:axPos val="b"/>
        <c:majorGridlines>
          <c:spPr>
            <a:ln w="25400">
              <a:solidFill>
                <a:schemeClr val="bg1"/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en-US"/>
          </a:p>
        </c:txPr>
        <c:crossAx val="103438592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654502602759072"/>
          <c:y val="4.0968330629970927E-2"/>
          <c:w val="0.62554014588854612"/>
          <c:h val="0.82239606299212598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Sheet2!$B$22:$B$31</c:f>
              <c:numCache>
                <c:formatCode>General</c:formatCode>
                <c:ptCount val="10"/>
                <c:pt idx="0">
                  <c:v>235</c:v>
                </c:pt>
                <c:pt idx="1">
                  <c:v>431</c:v>
                </c:pt>
                <c:pt idx="2">
                  <c:v>539</c:v>
                </c:pt>
                <c:pt idx="3">
                  <c:v>1811</c:v>
                </c:pt>
                <c:pt idx="4">
                  <c:v>3204</c:v>
                </c:pt>
                <c:pt idx="5">
                  <c:v>3259</c:v>
                </c:pt>
                <c:pt idx="6">
                  <c:v>3920</c:v>
                </c:pt>
                <c:pt idx="7">
                  <c:v>0</c:v>
                </c:pt>
                <c:pt idx="8">
                  <c:v>7219</c:v>
                </c:pt>
                <c:pt idx="9">
                  <c:v>15522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E-4A53-9CDE-9FB6A662FC95}"/>
            </c:ext>
          </c:extLst>
        </c:ser>
        <c:ser>
          <c:idx val="1"/>
          <c:order val="1"/>
          <c:tx>
            <c:strRef>
              <c:f>Sheet2!$C$21</c:f>
              <c:strCache>
                <c:ptCount val="1"/>
                <c:pt idx="0">
                  <c:v>Meat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Sheet2!$C$22:$C$31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2617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AE-4A53-9CDE-9FB6A662FC95}"/>
            </c:ext>
          </c:extLst>
        </c:ser>
        <c:ser>
          <c:idx val="2"/>
          <c:order val="2"/>
          <c:tx>
            <c:strRef>
              <c:f>Sheet2!$D$21</c:f>
              <c:strCache>
                <c:ptCount val="1"/>
                <c:pt idx="0">
                  <c:v>Fibre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Sheet2!$D$22:$D$31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2608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AE-4A53-9CDE-9FB6A662FC95}"/>
            </c:ext>
          </c:extLst>
        </c:ser>
        <c:ser>
          <c:idx val="3"/>
          <c:order val="3"/>
          <c:tx>
            <c:strRef>
              <c:f>Sheet2!$E$21</c:f>
              <c:strCache>
                <c:ptCount val="1"/>
                <c:pt idx="0">
                  <c:v>Fruit</c:v>
                </c:pt>
              </c:strCache>
            </c:strRef>
          </c:tx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Sheet2!$E$22:$E$31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1557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AE-4A53-9CDE-9FB6A662FC95}"/>
            </c:ext>
          </c:extLst>
        </c:ser>
        <c:ser>
          <c:idx val="4"/>
          <c:order val="4"/>
          <c:tx>
            <c:strRef>
              <c:f>Sheet2!$F$21</c:f>
              <c:strCache>
                <c:ptCount val="1"/>
                <c:pt idx="0">
                  <c:v>Vegetables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Sheet2!$A$22:$A$31</c:f>
              <c:strCache>
                <c:ptCount val="10"/>
                <c:pt idx="0">
                  <c:v>Lack of breast feeding</c:v>
                </c:pt>
                <c:pt idx="1">
                  <c:v>Radiation - Ionising*</c:v>
                </c:pt>
                <c:pt idx="2">
                  <c:v>Post-menopausal hormones</c:v>
                </c:pt>
                <c:pt idx="3">
                  <c:v>Insufficient physical activity</c:v>
                </c:pt>
                <c:pt idx="4">
                  <c:v>Alcohol</c:v>
                </c:pt>
                <c:pt idx="5">
                  <c:v>Infections</c:v>
                </c:pt>
                <c:pt idx="6">
                  <c:v>Overweight and obesity</c:v>
                </c:pt>
                <c:pt idx="7">
                  <c:v>Inadequate Diet</c:v>
                </c:pt>
                <c:pt idx="8">
                  <c:v>Radiation - UV</c:v>
                </c:pt>
                <c:pt idx="9">
                  <c:v>Tobacco</c:v>
                </c:pt>
              </c:strCache>
            </c:strRef>
          </c:cat>
          <c:val>
            <c:numRef>
              <c:f>Sheet2!$F$22:$F$31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311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AE-4A53-9CDE-9FB6A662F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101709312"/>
        <c:axId val="101710848"/>
      </c:barChart>
      <c:catAx>
        <c:axId val="1017093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101710848"/>
        <c:crosses val="autoZero"/>
        <c:auto val="1"/>
        <c:lblAlgn val="ctr"/>
        <c:lblOffset val="100"/>
        <c:noMultiLvlLbl val="0"/>
      </c:catAx>
      <c:valAx>
        <c:axId val="101710848"/>
        <c:scaling>
          <c:orientation val="minMax"/>
        </c:scaling>
        <c:delete val="0"/>
        <c:axPos val="b"/>
        <c:majorGridlines>
          <c:spPr>
            <a:ln w="31750"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Calibri" panose="020F0502020204030204" pitchFamily="34" charset="0"/>
                  </a:defRPr>
                </a:pPr>
                <a:r>
                  <a:rPr lang="en-US" sz="2000">
                    <a:latin typeface="Calibri" panose="020F0502020204030204" pitchFamily="34" charset="0"/>
                  </a:rPr>
                  <a:t>Number of cancer cases</a:t>
                </a:r>
              </a:p>
            </c:rich>
          </c:tx>
          <c:layout>
            <c:manualLayout>
              <c:xMode val="edge"/>
              <c:yMode val="edge"/>
              <c:x val="0.54112672182622423"/>
              <c:y val="0.94620325459317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Calibri" panose="020F0502020204030204" pitchFamily="34" charset="0"/>
              </a:defRPr>
            </a:pPr>
            <a:endParaRPr lang="en-US"/>
          </a:p>
        </c:txPr>
        <c:crossAx val="101709312"/>
        <c:crosses val="autoZero"/>
        <c:crossBetween val="between"/>
        <c:majorUnit val="5000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77203522809201"/>
          <c:y val="3.7695760484275545E-2"/>
          <c:w val="0.62403615167493653"/>
          <c:h val="0.8688863970971693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Tobacco!$D$54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Tobacco!$A$55:$A$67</c:f>
              <c:strCache>
                <c:ptCount val="13"/>
                <c:pt idx="0">
                  <c:v>Colorectum</c:v>
                </c:pt>
                <c:pt idx="1">
                  <c:v>Lung</c:v>
                </c:pt>
                <c:pt idx="2">
                  <c:v>Ovary</c:v>
                </c:pt>
                <c:pt idx="3">
                  <c:v>Pancreas</c:v>
                </c:pt>
                <c:pt idx="4">
                  <c:v>Kidney &amp; Ureter</c:v>
                </c:pt>
                <c:pt idx="5">
                  <c:v>Oropharynx 
</c:v>
                </c:pt>
                <c:pt idx="6">
                  <c:v>Cervix</c:v>
                </c:pt>
                <c:pt idx="7">
                  <c:v>Stomach</c:v>
                </c:pt>
                <c:pt idx="8">
                  <c:v>Bladder</c:v>
                </c:pt>
                <c:pt idx="9">
                  <c:v>Myel. Leukaemia</c:v>
                </c:pt>
                <c:pt idx="10">
                  <c:v>Oesophagus</c:v>
                </c:pt>
                <c:pt idx="11">
                  <c:v>Liver</c:v>
                </c:pt>
                <c:pt idx="12">
                  <c:v>Larynx</c:v>
                </c:pt>
              </c:strCache>
            </c:strRef>
          </c:cat>
          <c:val>
            <c:numRef>
              <c:f>Tobacco!$D$55:$D$67</c:f>
              <c:numCache>
                <c:formatCode>0</c:formatCode>
                <c:ptCount val="13"/>
                <c:pt idx="0">
                  <c:v>462.99999999999994</c:v>
                </c:pt>
                <c:pt idx="1">
                  <c:v>3114</c:v>
                </c:pt>
                <c:pt idx="2">
                  <c:v>26</c:v>
                </c:pt>
                <c:pt idx="3">
                  <c:v>289</c:v>
                </c:pt>
                <c:pt idx="4">
                  <c:v>127</c:v>
                </c:pt>
                <c:pt idx="5">
                  <c:v>440</c:v>
                </c:pt>
                <c:pt idx="6">
                  <c:v>56</c:v>
                </c:pt>
                <c:pt idx="7">
                  <c:v>73</c:v>
                </c:pt>
                <c:pt idx="8">
                  <c:v>160</c:v>
                </c:pt>
                <c:pt idx="9">
                  <c:v>25</c:v>
                </c:pt>
                <c:pt idx="10">
                  <c:v>257</c:v>
                </c:pt>
                <c:pt idx="11">
                  <c:v>41</c:v>
                </c:pt>
                <c:pt idx="1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B7-4383-93FA-AD752D095F01}"/>
            </c:ext>
          </c:extLst>
        </c:ser>
        <c:ser>
          <c:idx val="1"/>
          <c:order val="1"/>
          <c:tx>
            <c:strRef>
              <c:f>Tobacco!$E$54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Tobacco!$A$55:$A$67</c:f>
              <c:strCache>
                <c:ptCount val="13"/>
                <c:pt idx="0">
                  <c:v>Colorectum</c:v>
                </c:pt>
                <c:pt idx="1">
                  <c:v>Lung</c:v>
                </c:pt>
                <c:pt idx="2">
                  <c:v>Ovary</c:v>
                </c:pt>
                <c:pt idx="3">
                  <c:v>Pancreas</c:v>
                </c:pt>
                <c:pt idx="4">
                  <c:v>Kidney &amp; Ureter</c:v>
                </c:pt>
                <c:pt idx="5">
                  <c:v>Oropharynx 
</c:v>
                </c:pt>
                <c:pt idx="6">
                  <c:v>Cervix</c:v>
                </c:pt>
                <c:pt idx="7">
                  <c:v>Stomach</c:v>
                </c:pt>
                <c:pt idx="8">
                  <c:v>Bladder</c:v>
                </c:pt>
                <c:pt idx="9">
                  <c:v>Myel. Leukaemia</c:v>
                </c:pt>
                <c:pt idx="10">
                  <c:v>Oesophagus</c:v>
                </c:pt>
                <c:pt idx="11">
                  <c:v>Liver</c:v>
                </c:pt>
                <c:pt idx="12">
                  <c:v>Larynx</c:v>
                </c:pt>
              </c:strCache>
            </c:strRef>
          </c:cat>
          <c:val>
            <c:numRef>
              <c:f>Tobacco!$E$55:$E$67</c:f>
              <c:numCache>
                <c:formatCode>0</c:formatCode>
                <c:ptCount val="13"/>
                <c:pt idx="0">
                  <c:v>6139</c:v>
                </c:pt>
                <c:pt idx="1">
                  <c:v>928</c:v>
                </c:pt>
                <c:pt idx="2">
                  <c:v>1279</c:v>
                </c:pt>
                <c:pt idx="3">
                  <c:v>965</c:v>
                </c:pt>
                <c:pt idx="4">
                  <c:v>1056</c:v>
                </c:pt>
                <c:pt idx="5">
                  <c:v>420</c:v>
                </c:pt>
                <c:pt idx="6">
                  <c:v>762</c:v>
                </c:pt>
                <c:pt idx="7">
                  <c:v>612</c:v>
                </c:pt>
                <c:pt idx="8">
                  <c:v>464</c:v>
                </c:pt>
                <c:pt idx="9">
                  <c:v>584</c:v>
                </c:pt>
                <c:pt idx="10">
                  <c:v>160</c:v>
                </c:pt>
                <c:pt idx="11">
                  <c:v>340</c:v>
                </c:pt>
                <c:pt idx="1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B7-4383-93FA-AD752D095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1335808"/>
        <c:axId val="149397504"/>
      </c:barChart>
      <c:catAx>
        <c:axId val="12133580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Calibri" panose="020F0502020204030204" pitchFamily="34" charset="0"/>
              </a:defRPr>
            </a:pPr>
            <a:endParaRPr lang="en-US"/>
          </a:p>
        </c:txPr>
        <c:crossAx val="149397504"/>
        <c:crosses val="autoZero"/>
        <c:auto val="1"/>
        <c:lblAlgn val="ctr"/>
        <c:lblOffset val="100"/>
        <c:noMultiLvlLbl val="0"/>
      </c:catAx>
      <c:valAx>
        <c:axId val="149397504"/>
        <c:scaling>
          <c:orientation val="minMax"/>
          <c:max val="10000"/>
        </c:scaling>
        <c:delete val="0"/>
        <c:axPos val="b"/>
        <c:majorGridlines>
          <c:spPr>
            <a:ln w="28575">
              <a:solidFill>
                <a:sysClr val="window" lastClr="FFFFFF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libri" panose="020F0502020204030204" pitchFamily="34" charset="0"/>
              </a:defRPr>
            </a:pPr>
            <a:endParaRPr lang="en-US"/>
          </a:p>
        </c:txPr>
        <c:crossAx val="121335808"/>
        <c:crosses val="max"/>
        <c:crossBetween val="between"/>
        <c:majorUnit val="2000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0159580032245"/>
          <c:y val="8.2046028098561666E-2"/>
          <c:w val="0.66324764106981826"/>
          <c:h val="0.7898093053912759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Tobacco!$D$4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Tobacco!$A$5:$A$17</c:f>
              <c:strCache>
                <c:ptCount val="11"/>
                <c:pt idx="0">
                  <c:v>Colorectum</c:v>
                </c:pt>
                <c:pt idx="1">
                  <c:v>Lung</c:v>
                </c:pt>
                <c:pt idx="2">
                  <c:v>Oropharynx</c:v>
                </c:pt>
                <c:pt idx="3">
                  <c:v>Kidney &amp; Ureter</c:v>
                </c:pt>
                <c:pt idx="4">
                  <c:v>Bladder</c:v>
                </c:pt>
                <c:pt idx="5">
                  <c:v>Pancreas</c:v>
                </c:pt>
                <c:pt idx="6">
                  <c:v>Stomach</c:v>
                </c:pt>
                <c:pt idx="7">
                  <c:v>Liver</c:v>
                </c:pt>
                <c:pt idx="8">
                  <c:v>Oesophagus</c:v>
                </c:pt>
                <c:pt idx="9">
                  <c:v>Myel. Leukaemia</c:v>
                </c:pt>
                <c:pt idx="10">
                  <c:v>Larynx</c:v>
                </c:pt>
              </c:strCache>
            </c:strRef>
          </c:cat>
          <c:val>
            <c:numRef>
              <c:f>Tobacco!$D$5:$D$17</c:f>
              <c:numCache>
                <c:formatCode>0</c:formatCode>
                <c:ptCount val="13"/>
                <c:pt idx="0">
                  <c:v>488</c:v>
                </c:pt>
                <c:pt idx="1">
                  <c:v>5273</c:v>
                </c:pt>
                <c:pt idx="2">
                  <c:v>1533</c:v>
                </c:pt>
                <c:pt idx="3">
                  <c:v>506</c:v>
                </c:pt>
                <c:pt idx="4">
                  <c:v>621</c:v>
                </c:pt>
                <c:pt idx="5">
                  <c:v>333</c:v>
                </c:pt>
                <c:pt idx="6">
                  <c:v>310</c:v>
                </c:pt>
                <c:pt idx="7">
                  <c:v>249</c:v>
                </c:pt>
                <c:pt idx="8">
                  <c:v>598</c:v>
                </c:pt>
                <c:pt idx="9">
                  <c:v>128</c:v>
                </c:pt>
                <c:pt idx="10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E-4873-8C4E-8BFA09B3B049}"/>
            </c:ext>
          </c:extLst>
        </c:ser>
        <c:ser>
          <c:idx val="1"/>
          <c:order val="1"/>
          <c:tx>
            <c:strRef>
              <c:f>Tobacco!$E$4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Tobacco!$A$5:$A$17</c:f>
              <c:strCache>
                <c:ptCount val="11"/>
                <c:pt idx="0">
                  <c:v>Colorectum</c:v>
                </c:pt>
                <c:pt idx="1">
                  <c:v>Lung</c:v>
                </c:pt>
                <c:pt idx="2">
                  <c:v>Oropharynx</c:v>
                </c:pt>
                <c:pt idx="3">
                  <c:v>Kidney &amp; Ureter</c:v>
                </c:pt>
                <c:pt idx="4">
                  <c:v>Bladder</c:v>
                </c:pt>
                <c:pt idx="5">
                  <c:v>Pancreas</c:v>
                </c:pt>
                <c:pt idx="6">
                  <c:v>Stomach</c:v>
                </c:pt>
                <c:pt idx="7">
                  <c:v>Liver</c:v>
                </c:pt>
                <c:pt idx="8">
                  <c:v>Oesophagus</c:v>
                </c:pt>
                <c:pt idx="9">
                  <c:v>Myel. Leukaemia</c:v>
                </c:pt>
                <c:pt idx="10">
                  <c:v>Larynx</c:v>
                </c:pt>
              </c:strCache>
            </c:strRef>
          </c:cat>
          <c:val>
            <c:numRef>
              <c:f>Tobacco!$E$5:$E$17</c:f>
              <c:numCache>
                <c:formatCode>0</c:formatCode>
                <c:ptCount val="13"/>
                <c:pt idx="0">
                  <c:v>7770</c:v>
                </c:pt>
                <c:pt idx="1">
                  <c:v>968</c:v>
                </c:pt>
                <c:pt idx="2">
                  <c:v>627</c:v>
                </c:pt>
                <c:pt idx="3">
                  <c:v>1419</c:v>
                </c:pt>
                <c:pt idx="4">
                  <c:v>1214</c:v>
                </c:pt>
                <c:pt idx="5">
                  <c:v>1075</c:v>
                </c:pt>
                <c:pt idx="6">
                  <c:v>1004</c:v>
                </c:pt>
                <c:pt idx="7">
                  <c:v>774</c:v>
                </c:pt>
                <c:pt idx="8">
                  <c:v>410</c:v>
                </c:pt>
                <c:pt idx="9">
                  <c:v>664</c:v>
                </c:pt>
                <c:pt idx="10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E-4873-8C4E-8BFA09B3B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9753856"/>
        <c:axId val="159540928"/>
      </c:barChart>
      <c:catAx>
        <c:axId val="14975385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59540928"/>
        <c:crosses val="autoZero"/>
        <c:auto val="1"/>
        <c:lblAlgn val="ctr"/>
        <c:lblOffset val="100"/>
        <c:noMultiLvlLbl val="0"/>
      </c:catAx>
      <c:valAx>
        <c:axId val="159540928"/>
        <c:scaling>
          <c:orientation val="minMax"/>
          <c:max val="10000"/>
        </c:scaling>
        <c:delete val="0"/>
        <c:axPos val="b"/>
        <c:majorGridlines>
          <c:spPr>
            <a:ln w="28575">
              <a:solidFill>
                <a:sysClr val="window" lastClr="FFFFFF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9753856"/>
        <c:crosses val="max"/>
        <c:crossBetween val="between"/>
        <c:majorUnit val="2000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18-24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52.3</c:v>
                </c:pt>
                <c:pt idx="1">
                  <c:v>0.70000000000000062</c:v>
                </c:pt>
                <c:pt idx="2">
                  <c:v>1</c:v>
                </c:pt>
                <c:pt idx="3">
                  <c:v>7.6</c:v>
                </c:pt>
                <c:pt idx="4">
                  <c:v>6</c:v>
                </c:pt>
                <c:pt idx="5">
                  <c:v>5.5</c:v>
                </c:pt>
                <c:pt idx="6">
                  <c:v>5.0999999999999996</c:v>
                </c:pt>
                <c:pt idx="7">
                  <c:v>7.8</c:v>
                </c:pt>
                <c:pt idx="8">
                  <c:v>4.3</c:v>
                </c:pt>
                <c:pt idx="9">
                  <c:v>3.8</c:v>
                </c:pt>
                <c:pt idx="10">
                  <c:v>1.5</c:v>
                </c:pt>
                <c:pt idx="1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4-4D6C-9600-85A7DE56A6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27.2</c:v>
                </c:pt>
                <c:pt idx="1">
                  <c:v>2.2000000000000002</c:v>
                </c:pt>
                <c:pt idx="2">
                  <c:v>2.7</c:v>
                </c:pt>
                <c:pt idx="3">
                  <c:v>11.4</c:v>
                </c:pt>
                <c:pt idx="4">
                  <c:v>12</c:v>
                </c:pt>
                <c:pt idx="5">
                  <c:v>9.1</c:v>
                </c:pt>
                <c:pt idx="6">
                  <c:v>6.2</c:v>
                </c:pt>
                <c:pt idx="7">
                  <c:v>9.9</c:v>
                </c:pt>
                <c:pt idx="8">
                  <c:v>5.5</c:v>
                </c:pt>
                <c:pt idx="9">
                  <c:v>3.7</c:v>
                </c:pt>
                <c:pt idx="10">
                  <c:v>2.2000000000000002</c:v>
                </c:pt>
                <c:pt idx="11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64-4D6C-9600-85A7DE56A6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35-44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24.1</c:v>
                </c:pt>
                <c:pt idx="1">
                  <c:v>1.9000000000000001</c:v>
                </c:pt>
                <c:pt idx="2">
                  <c:v>3.4</c:v>
                </c:pt>
                <c:pt idx="3">
                  <c:v>12</c:v>
                </c:pt>
                <c:pt idx="4">
                  <c:v>11.5</c:v>
                </c:pt>
                <c:pt idx="5">
                  <c:v>10.9</c:v>
                </c:pt>
                <c:pt idx="6">
                  <c:v>7</c:v>
                </c:pt>
                <c:pt idx="7">
                  <c:v>8.7000000000000011</c:v>
                </c:pt>
                <c:pt idx="8">
                  <c:v>6.4</c:v>
                </c:pt>
                <c:pt idx="9">
                  <c:v>4.3</c:v>
                </c:pt>
                <c:pt idx="10">
                  <c:v>3.3</c:v>
                </c:pt>
                <c:pt idx="1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64-4D6C-9600-85A7DE56A6A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45-54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24.2</c:v>
                </c:pt>
                <c:pt idx="1">
                  <c:v>1.700000000000002</c:v>
                </c:pt>
                <c:pt idx="2">
                  <c:v>2.9</c:v>
                </c:pt>
                <c:pt idx="3">
                  <c:v>10</c:v>
                </c:pt>
                <c:pt idx="4">
                  <c:v>12</c:v>
                </c:pt>
                <c:pt idx="5">
                  <c:v>9.1</c:v>
                </c:pt>
                <c:pt idx="6">
                  <c:v>7.4</c:v>
                </c:pt>
                <c:pt idx="7">
                  <c:v>12.1</c:v>
                </c:pt>
                <c:pt idx="8">
                  <c:v>6.1</c:v>
                </c:pt>
                <c:pt idx="9">
                  <c:v>4.7</c:v>
                </c:pt>
                <c:pt idx="10">
                  <c:v>2.7</c:v>
                </c:pt>
                <c:pt idx="11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64-4D6C-9600-85A7DE56A6A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55-64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31</c:v>
                </c:pt>
                <c:pt idx="1">
                  <c:v>1.4</c:v>
                </c:pt>
                <c:pt idx="2">
                  <c:v>3.1</c:v>
                </c:pt>
                <c:pt idx="3">
                  <c:v>11</c:v>
                </c:pt>
                <c:pt idx="4">
                  <c:v>10.9</c:v>
                </c:pt>
                <c:pt idx="5">
                  <c:v>10.1</c:v>
                </c:pt>
                <c:pt idx="6">
                  <c:v>5.3</c:v>
                </c:pt>
                <c:pt idx="7">
                  <c:v>8</c:v>
                </c:pt>
                <c:pt idx="8">
                  <c:v>4.3</c:v>
                </c:pt>
                <c:pt idx="9">
                  <c:v>5.2</c:v>
                </c:pt>
                <c:pt idx="10">
                  <c:v>3.8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64-4D6C-9600-85A7DE56A6A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65-74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  <c:pt idx="0">
                  <c:v>35.6</c:v>
                </c:pt>
                <c:pt idx="1">
                  <c:v>2.7</c:v>
                </c:pt>
                <c:pt idx="2">
                  <c:v>4.9000000000000004</c:v>
                </c:pt>
                <c:pt idx="3">
                  <c:v>10.9</c:v>
                </c:pt>
                <c:pt idx="4">
                  <c:v>10.3</c:v>
                </c:pt>
                <c:pt idx="5">
                  <c:v>9.4</c:v>
                </c:pt>
                <c:pt idx="6">
                  <c:v>3.2</c:v>
                </c:pt>
                <c:pt idx="7">
                  <c:v>9.8000000000000007</c:v>
                </c:pt>
                <c:pt idx="8">
                  <c:v>4.3</c:v>
                </c:pt>
                <c:pt idx="9">
                  <c:v>3.4</c:v>
                </c:pt>
                <c:pt idx="10">
                  <c:v>1.4</c:v>
                </c:pt>
                <c:pt idx="1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64-4D6C-9600-85A7DE56A6A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75+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Sheet1!$H$2:$H$13</c:f>
              <c:numCache>
                <c:formatCode>General</c:formatCode>
                <c:ptCount val="12"/>
                <c:pt idx="0">
                  <c:v>98.1</c:v>
                </c:pt>
                <c:pt idx="1">
                  <c:v>0.30000000000000032</c:v>
                </c:pt>
                <c:pt idx="2">
                  <c:v>0</c:v>
                </c:pt>
                <c:pt idx="3">
                  <c:v>0.2</c:v>
                </c:pt>
                <c:pt idx="4">
                  <c:v>0.30000000000000032</c:v>
                </c:pt>
                <c:pt idx="5">
                  <c:v>0.2</c:v>
                </c:pt>
                <c:pt idx="6">
                  <c:v>0.2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4-4D6C-9600-85A7DE56A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637376"/>
        <c:axId val="105638912"/>
        <c:axId val="105608960"/>
      </c:bar3DChart>
      <c:catAx>
        <c:axId val="10563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638912"/>
        <c:crosses val="autoZero"/>
        <c:auto val="1"/>
        <c:lblAlgn val="ctr"/>
        <c:lblOffset val="100"/>
        <c:noMultiLvlLbl val="0"/>
      </c:catAx>
      <c:valAx>
        <c:axId val="105638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637376"/>
        <c:crosses val="autoZero"/>
        <c:crossBetween val="between"/>
      </c:valAx>
      <c:serAx>
        <c:axId val="105608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5638912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87706174942174"/>
          <c:y val="0.17059453992243395"/>
          <c:w val="0.71084514435695534"/>
          <c:h val="0.743644564171494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Alcohol!$D$55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Alcohol!$A$56:$A$61</c:f>
              <c:strCache>
                <c:ptCount val="6"/>
                <c:pt idx="0">
                  <c:v>Breast</c:v>
                </c:pt>
                <c:pt idx="1">
                  <c:v>Colorectum</c:v>
                </c:pt>
                <c:pt idx="2">
                  <c:v>Oral cavity &amp; pharynx </c:v>
                </c:pt>
                <c:pt idx="3">
                  <c:v>Oesophagus</c:v>
                </c:pt>
                <c:pt idx="4">
                  <c:v>Liver</c:v>
                </c:pt>
                <c:pt idx="5">
                  <c:v>Larynx</c:v>
                </c:pt>
              </c:strCache>
            </c:strRef>
          </c:cat>
          <c:val>
            <c:numRef>
              <c:f>Alcohol!$D$56:$D$61</c:f>
              <c:numCache>
                <c:formatCode>0</c:formatCode>
                <c:ptCount val="6"/>
                <c:pt idx="0">
                  <c:v>836.67899999999997</c:v>
                </c:pt>
                <c:pt idx="1">
                  <c:v>277.28399999999999</c:v>
                </c:pt>
                <c:pt idx="2">
                  <c:v>79.12</c:v>
                </c:pt>
                <c:pt idx="3">
                  <c:v>25.853999999999999</c:v>
                </c:pt>
                <c:pt idx="4">
                  <c:v>17.145</c:v>
                </c:pt>
                <c:pt idx="5">
                  <c:v>5.9639999999999995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A-4F32-A6D6-637345BAAE1C}"/>
            </c:ext>
          </c:extLst>
        </c:ser>
        <c:ser>
          <c:idx val="1"/>
          <c:order val="1"/>
          <c:tx>
            <c:strRef>
              <c:f>Alcohol!$E$55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Alcohol!$A$56:$A$61</c:f>
              <c:strCache>
                <c:ptCount val="6"/>
                <c:pt idx="0">
                  <c:v>Breast</c:v>
                </c:pt>
                <c:pt idx="1">
                  <c:v>Colorectum</c:v>
                </c:pt>
                <c:pt idx="2">
                  <c:v>Oral cavity &amp; pharynx </c:v>
                </c:pt>
                <c:pt idx="3">
                  <c:v>Oesophagus</c:v>
                </c:pt>
                <c:pt idx="4">
                  <c:v>Liver</c:v>
                </c:pt>
                <c:pt idx="5">
                  <c:v>Larynx</c:v>
                </c:pt>
              </c:strCache>
            </c:strRef>
          </c:cat>
          <c:val>
            <c:numRef>
              <c:f>Alcohol!$E$56:$E$61</c:f>
              <c:numCache>
                <c:formatCode>0</c:formatCode>
                <c:ptCount val="6"/>
                <c:pt idx="0">
                  <c:v>13344.321</c:v>
                </c:pt>
                <c:pt idx="1">
                  <c:v>6324.7160000000003</c:v>
                </c:pt>
                <c:pt idx="2">
                  <c:v>780.88</c:v>
                </c:pt>
                <c:pt idx="3">
                  <c:v>391.14600000000002</c:v>
                </c:pt>
                <c:pt idx="4">
                  <c:v>363.85500000000002</c:v>
                </c:pt>
                <c:pt idx="5">
                  <c:v>78.036000000000001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3A-4F32-A6D6-637345BAA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9755904"/>
        <c:axId val="159571968"/>
      </c:barChart>
      <c:catAx>
        <c:axId val="14975590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AU"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9571968"/>
        <c:crosses val="autoZero"/>
        <c:auto val="1"/>
        <c:lblAlgn val="ctr"/>
        <c:lblOffset val="100"/>
        <c:noMultiLvlLbl val="0"/>
      </c:catAx>
      <c:valAx>
        <c:axId val="159571968"/>
        <c:scaling>
          <c:orientation val="minMax"/>
        </c:scaling>
        <c:delete val="0"/>
        <c:axPos val="b"/>
        <c:majorGridlines>
          <c:spPr>
            <a:ln w="28575">
              <a:solidFill>
                <a:sysClr val="window" lastClr="FFFFFF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Calibri" panose="020F0502020204030204" pitchFamily="34" charset="0"/>
              </a:defRPr>
            </a:pPr>
            <a:endParaRPr lang="en-US"/>
          </a:p>
        </c:txPr>
        <c:crossAx val="149755904"/>
        <c:crosses val="max"/>
        <c:crossBetween val="between"/>
        <c:majorUnit val="4000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0159580032245"/>
          <c:y val="8.1773011132229151E-2"/>
          <c:w val="0.70439606481481476"/>
          <c:h val="0.790082179382749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Alcohol!$D$4</c:f>
              <c:strCache>
                <c:ptCount val="1"/>
                <c:pt idx="0">
                  <c:v>Estimated cases attributable to modifiable factors 2010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Alcohol!$A$5:$A$10</c:f>
              <c:strCache>
                <c:ptCount val="6"/>
                <c:pt idx="1">
                  <c:v>Colorectum</c:v>
                </c:pt>
                <c:pt idx="2">
                  <c:v>Oral cavity &amp; pharynx</c:v>
                </c:pt>
                <c:pt idx="3">
                  <c:v>Liver</c:v>
                </c:pt>
                <c:pt idx="4">
                  <c:v>Oesophagus</c:v>
                </c:pt>
                <c:pt idx="5">
                  <c:v>Larynx</c:v>
                </c:pt>
              </c:strCache>
            </c:strRef>
          </c:cat>
          <c:val>
            <c:numRef>
              <c:f>Alcohol!$D$5:$D$10</c:f>
              <c:numCache>
                <c:formatCode>0</c:formatCode>
                <c:ptCount val="6"/>
                <c:pt idx="1">
                  <c:v>1065.2819999999999</c:v>
                </c:pt>
                <c:pt idx="2">
                  <c:v>533.52</c:v>
                </c:pt>
                <c:pt idx="3">
                  <c:v>157.542</c:v>
                </c:pt>
                <c:pt idx="4">
                  <c:v>99.099000000000004</c:v>
                </c:pt>
                <c:pt idx="5">
                  <c:v>231.976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06-45EA-9BC3-A63AFCFE1691}"/>
            </c:ext>
          </c:extLst>
        </c:ser>
        <c:ser>
          <c:idx val="1"/>
          <c:order val="1"/>
          <c:tx>
            <c:strRef>
              <c:f>Alcohol!$E$4</c:f>
              <c:strCache>
                <c:ptCount val="1"/>
                <c:pt idx="0">
                  <c:v>Balance of total observed cases 2010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Alcohol!$A$5:$A$10</c:f>
              <c:strCache>
                <c:ptCount val="6"/>
                <c:pt idx="1">
                  <c:v>Colorectum</c:v>
                </c:pt>
                <c:pt idx="2">
                  <c:v>Oral cavity &amp; pharynx</c:v>
                </c:pt>
                <c:pt idx="3">
                  <c:v>Liver</c:v>
                </c:pt>
                <c:pt idx="4">
                  <c:v>Oesophagus</c:v>
                </c:pt>
                <c:pt idx="5">
                  <c:v>Larynx</c:v>
                </c:pt>
              </c:strCache>
            </c:strRef>
          </c:cat>
          <c:val>
            <c:numRef>
              <c:f>Alcohol!$E$5:$E$10</c:f>
              <c:numCache>
                <c:formatCode>0</c:formatCode>
                <c:ptCount val="6"/>
                <c:pt idx="1">
                  <c:v>7192.7179999999998</c:v>
                </c:pt>
                <c:pt idx="2">
                  <c:v>1626.48</c:v>
                </c:pt>
                <c:pt idx="3">
                  <c:v>865.45799999999997</c:v>
                </c:pt>
                <c:pt idx="4">
                  <c:v>901.90099999999995</c:v>
                </c:pt>
                <c:pt idx="5">
                  <c:v>310.024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06-45EA-9BC3-A63AFCFE1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9756928"/>
        <c:axId val="37079296"/>
      </c:barChart>
      <c:catAx>
        <c:axId val="1497569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alibri" panose="020F0502020204030204" pitchFamily="34" charset="0"/>
              </a:defRPr>
            </a:pPr>
            <a:endParaRPr lang="en-US"/>
          </a:p>
        </c:txPr>
        <c:crossAx val="37079296"/>
        <c:crosses val="autoZero"/>
        <c:auto val="1"/>
        <c:lblAlgn val="ctr"/>
        <c:lblOffset val="100"/>
        <c:noMultiLvlLbl val="0"/>
      </c:catAx>
      <c:valAx>
        <c:axId val="37079296"/>
        <c:scaling>
          <c:orientation val="minMax"/>
          <c:max val="16000"/>
        </c:scaling>
        <c:delete val="0"/>
        <c:axPos val="b"/>
        <c:majorGridlines>
          <c:spPr>
            <a:ln w="28575">
              <a:solidFill>
                <a:sysClr val="window" lastClr="FFFFFF"/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 b="0">
                <a:latin typeface="Calibri" panose="020F0502020204030204" pitchFamily="34" charset="0"/>
              </a:defRPr>
            </a:pPr>
            <a:endParaRPr lang="en-US"/>
          </a:p>
        </c:txPr>
        <c:crossAx val="149756928"/>
        <c:crosses val="max"/>
        <c:crossBetween val="between"/>
        <c:majorUnit val="4000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18-24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52.3</c:v>
                </c:pt>
                <c:pt idx="1">
                  <c:v>0.70000000000000062</c:v>
                </c:pt>
                <c:pt idx="2">
                  <c:v>1</c:v>
                </c:pt>
                <c:pt idx="3">
                  <c:v>7.6</c:v>
                </c:pt>
                <c:pt idx="4">
                  <c:v>6</c:v>
                </c:pt>
                <c:pt idx="5">
                  <c:v>5.5</c:v>
                </c:pt>
                <c:pt idx="6">
                  <c:v>5.0999999999999996</c:v>
                </c:pt>
                <c:pt idx="7">
                  <c:v>7.8</c:v>
                </c:pt>
                <c:pt idx="8">
                  <c:v>4.3</c:v>
                </c:pt>
                <c:pt idx="9">
                  <c:v>3.8</c:v>
                </c:pt>
                <c:pt idx="10">
                  <c:v>1.5</c:v>
                </c:pt>
                <c:pt idx="1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CE-4D3F-A07E-803853FD52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27.2</c:v>
                </c:pt>
                <c:pt idx="1">
                  <c:v>2.2000000000000002</c:v>
                </c:pt>
                <c:pt idx="2">
                  <c:v>2.7</c:v>
                </c:pt>
                <c:pt idx="3">
                  <c:v>11.4</c:v>
                </c:pt>
                <c:pt idx="4">
                  <c:v>12</c:v>
                </c:pt>
                <c:pt idx="5">
                  <c:v>9.1</c:v>
                </c:pt>
                <c:pt idx="6">
                  <c:v>6.2</c:v>
                </c:pt>
                <c:pt idx="7">
                  <c:v>9.9</c:v>
                </c:pt>
                <c:pt idx="8">
                  <c:v>5.5</c:v>
                </c:pt>
                <c:pt idx="9">
                  <c:v>3.7</c:v>
                </c:pt>
                <c:pt idx="10">
                  <c:v>2.2000000000000002</c:v>
                </c:pt>
                <c:pt idx="11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CE-4D3F-A07E-803853FD52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35-44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24.1</c:v>
                </c:pt>
                <c:pt idx="1">
                  <c:v>1.9000000000000001</c:v>
                </c:pt>
                <c:pt idx="2">
                  <c:v>3.4</c:v>
                </c:pt>
                <c:pt idx="3">
                  <c:v>12</c:v>
                </c:pt>
                <c:pt idx="4">
                  <c:v>11.5</c:v>
                </c:pt>
                <c:pt idx="5">
                  <c:v>10.9</c:v>
                </c:pt>
                <c:pt idx="6">
                  <c:v>7</c:v>
                </c:pt>
                <c:pt idx="7">
                  <c:v>8.7000000000000011</c:v>
                </c:pt>
                <c:pt idx="8">
                  <c:v>6.4</c:v>
                </c:pt>
                <c:pt idx="9">
                  <c:v>4.3</c:v>
                </c:pt>
                <c:pt idx="10">
                  <c:v>3.3</c:v>
                </c:pt>
                <c:pt idx="1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CE-4D3F-A07E-803853FD527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45-54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24.2</c:v>
                </c:pt>
                <c:pt idx="1">
                  <c:v>1.700000000000002</c:v>
                </c:pt>
                <c:pt idx="2">
                  <c:v>2.9</c:v>
                </c:pt>
                <c:pt idx="3">
                  <c:v>10</c:v>
                </c:pt>
                <c:pt idx="4">
                  <c:v>12</c:v>
                </c:pt>
                <c:pt idx="5">
                  <c:v>9.1</c:v>
                </c:pt>
                <c:pt idx="6">
                  <c:v>7.4</c:v>
                </c:pt>
                <c:pt idx="7">
                  <c:v>12.1</c:v>
                </c:pt>
                <c:pt idx="8">
                  <c:v>6.1</c:v>
                </c:pt>
                <c:pt idx="9">
                  <c:v>4.7</c:v>
                </c:pt>
                <c:pt idx="10">
                  <c:v>2.7</c:v>
                </c:pt>
                <c:pt idx="11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CE-4D3F-A07E-803853FD527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55-64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31</c:v>
                </c:pt>
                <c:pt idx="1">
                  <c:v>1.4</c:v>
                </c:pt>
                <c:pt idx="2">
                  <c:v>3.1</c:v>
                </c:pt>
                <c:pt idx="3">
                  <c:v>11</c:v>
                </c:pt>
                <c:pt idx="4">
                  <c:v>10.9</c:v>
                </c:pt>
                <c:pt idx="5">
                  <c:v>10.1</c:v>
                </c:pt>
                <c:pt idx="6">
                  <c:v>5.3</c:v>
                </c:pt>
                <c:pt idx="7">
                  <c:v>8</c:v>
                </c:pt>
                <c:pt idx="8">
                  <c:v>4.3</c:v>
                </c:pt>
                <c:pt idx="9">
                  <c:v>5.2</c:v>
                </c:pt>
                <c:pt idx="10">
                  <c:v>3.8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CE-4D3F-A07E-803853FD527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65-74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  <c:pt idx="0">
                  <c:v>35.6</c:v>
                </c:pt>
                <c:pt idx="1">
                  <c:v>2.7</c:v>
                </c:pt>
                <c:pt idx="2">
                  <c:v>4.9000000000000004</c:v>
                </c:pt>
                <c:pt idx="3">
                  <c:v>10.9</c:v>
                </c:pt>
                <c:pt idx="4">
                  <c:v>10.3</c:v>
                </c:pt>
                <c:pt idx="5">
                  <c:v>9.4</c:v>
                </c:pt>
                <c:pt idx="6">
                  <c:v>3.2</c:v>
                </c:pt>
                <c:pt idx="7">
                  <c:v>9.8000000000000007</c:v>
                </c:pt>
                <c:pt idx="8">
                  <c:v>4.3</c:v>
                </c:pt>
                <c:pt idx="9">
                  <c:v>3.4</c:v>
                </c:pt>
                <c:pt idx="10">
                  <c:v>1.4</c:v>
                </c:pt>
                <c:pt idx="1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CE-4D3F-A07E-803853FD527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75+ yrs</c:v>
                </c:pt>
              </c:strCache>
            </c:strRef>
          </c:tx>
          <c:invertIfNegative val="0"/>
          <c:cat>
            <c:strRef>
              <c:f>Sheet1!$A$2:$A$13</c:f>
              <c:strCache>
                <c:ptCount val="12"/>
                <c:pt idx="0">
                  <c:v>None</c:v>
                </c:pt>
                <c:pt idx="1">
                  <c:v>&gt;0-&lt;1 g</c:v>
                </c:pt>
                <c:pt idx="2">
                  <c:v>1-&lt;2g</c:v>
                </c:pt>
                <c:pt idx="3">
                  <c:v>2-&lt;5g</c:v>
                </c:pt>
                <c:pt idx="4">
                  <c:v>5-&lt;10g</c:v>
                </c:pt>
                <c:pt idx="5">
                  <c:v>10-&lt;15g</c:v>
                </c:pt>
                <c:pt idx="6">
                  <c:v>15-&lt;20g</c:v>
                </c:pt>
                <c:pt idx="7">
                  <c:v>20-&lt;30g</c:v>
                </c:pt>
                <c:pt idx="8">
                  <c:v>30-&lt;40g</c:v>
                </c:pt>
                <c:pt idx="9">
                  <c:v>40-&lt;50g</c:v>
                </c:pt>
                <c:pt idx="10">
                  <c:v>50-&lt;60g</c:v>
                </c:pt>
                <c:pt idx="11">
                  <c:v>&gt;60g</c:v>
                </c:pt>
              </c:strCache>
            </c:strRef>
          </c:cat>
          <c:val>
            <c:numRef>
              <c:f>Sheet1!$H$2:$H$13</c:f>
              <c:numCache>
                <c:formatCode>General</c:formatCode>
                <c:ptCount val="12"/>
                <c:pt idx="0">
                  <c:v>98.1</c:v>
                </c:pt>
                <c:pt idx="1">
                  <c:v>0.30000000000000032</c:v>
                </c:pt>
                <c:pt idx="2">
                  <c:v>0</c:v>
                </c:pt>
                <c:pt idx="3">
                  <c:v>0.2</c:v>
                </c:pt>
                <c:pt idx="4">
                  <c:v>0.30000000000000032</c:v>
                </c:pt>
                <c:pt idx="5">
                  <c:v>0.2</c:v>
                </c:pt>
                <c:pt idx="6">
                  <c:v>0.2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CE-4D3F-A07E-803853FD5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142336"/>
        <c:axId val="106156416"/>
        <c:axId val="106147840"/>
      </c:bar3DChart>
      <c:catAx>
        <c:axId val="10614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156416"/>
        <c:crosses val="autoZero"/>
        <c:auto val="1"/>
        <c:lblAlgn val="ctr"/>
        <c:lblOffset val="100"/>
        <c:noMultiLvlLbl val="0"/>
      </c:catAx>
      <c:valAx>
        <c:axId val="106156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142336"/>
        <c:crosses val="autoZero"/>
        <c:crossBetween val="between"/>
      </c:valAx>
      <c:serAx>
        <c:axId val="106147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6156416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47E70-DB73-E340-AC3E-F649DCCD825F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2450DA92-1A72-E145-819A-A65BA6C91456}">
      <dgm:prSet phldrT="[Text]" phldr="1"/>
      <dgm:spPr/>
      <dgm:t>
        <a:bodyPr/>
        <a:lstStyle/>
        <a:p>
          <a:endParaRPr lang="en-US" dirty="0"/>
        </a:p>
      </dgm:t>
    </dgm:pt>
    <dgm:pt modelId="{334FC367-DA80-9D4D-9513-744B819067CB}" type="parTrans" cxnId="{1DB28413-E55A-8848-9C7E-1FA9FC9AA78F}">
      <dgm:prSet/>
      <dgm:spPr/>
      <dgm:t>
        <a:bodyPr/>
        <a:lstStyle/>
        <a:p>
          <a:endParaRPr lang="en-US"/>
        </a:p>
      </dgm:t>
    </dgm:pt>
    <dgm:pt modelId="{71E4CAB2-8D3C-E04B-BEF0-87C4A6EBD77F}" type="sibTrans" cxnId="{1DB28413-E55A-8848-9C7E-1FA9FC9AA78F}">
      <dgm:prSet/>
      <dgm:spPr/>
      <dgm:t>
        <a:bodyPr/>
        <a:lstStyle/>
        <a:p>
          <a:endParaRPr lang="en-US"/>
        </a:p>
      </dgm:t>
    </dgm:pt>
    <dgm:pt modelId="{4ACCD0EE-C361-7841-A82D-9A258797F763}">
      <dgm:prSet phldrT="[Text]" phldr="1"/>
      <dgm:spPr/>
      <dgm:t>
        <a:bodyPr/>
        <a:lstStyle/>
        <a:p>
          <a:endParaRPr lang="en-US"/>
        </a:p>
      </dgm:t>
    </dgm:pt>
    <dgm:pt modelId="{326ABF20-DB8B-D440-9E4E-D5F33C2F3258}" type="parTrans" cxnId="{A7DD49A2-60B3-D041-9A28-C9A8384AD580}">
      <dgm:prSet/>
      <dgm:spPr/>
      <dgm:t>
        <a:bodyPr/>
        <a:lstStyle/>
        <a:p>
          <a:endParaRPr lang="en-US"/>
        </a:p>
      </dgm:t>
    </dgm:pt>
    <dgm:pt modelId="{F908139E-1005-D14B-BA80-D351CAD11966}" type="sibTrans" cxnId="{A7DD49A2-60B3-D041-9A28-C9A8384AD580}">
      <dgm:prSet/>
      <dgm:spPr/>
      <dgm:t>
        <a:bodyPr/>
        <a:lstStyle/>
        <a:p>
          <a:endParaRPr lang="en-US"/>
        </a:p>
      </dgm:t>
    </dgm:pt>
    <dgm:pt modelId="{032413AA-F466-A44B-AEE1-08AE08768AA5}">
      <dgm:prSet phldrT="[Text]" phldr="1"/>
      <dgm:spPr/>
      <dgm:t>
        <a:bodyPr/>
        <a:lstStyle/>
        <a:p>
          <a:endParaRPr lang="en-US"/>
        </a:p>
      </dgm:t>
    </dgm:pt>
    <dgm:pt modelId="{92FAE04E-E29C-F346-95A5-DEC7A66510D5}" type="parTrans" cxnId="{89B91134-1F0D-1142-AEDD-8CBA8981F2D3}">
      <dgm:prSet/>
      <dgm:spPr/>
      <dgm:t>
        <a:bodyPr/>
        <a:lstStyle/>
        <a:p>
          <a:endParaRPr lang="en-US"/>
        </a:p>
      </dgm:t>
    </dgm:pt>
    <dgm:pt modelId="{759916BC-DB31-5145-B7B7-0F0014848C27}" type="sibTrans" cxnId="{89B91134-1F0D-1142-AEDD-8CBA8981F2D3}">
      <dgm:prSet/>
      <dgm:spPr/>
      <dgm:t>
        <a:bodyPr/>
        <a:lstStyle/>
        <a:p>
          <a:endParaRPr lang="en-US"/>
        </a:p>
      </dgm:t>
    </dgm:pt>
    <dgm:pt modelId="{3540B4FE-0EEC-5247-86F6-6BFC3ED2FBA1}">
      <dgm:prSet phldrT="[Text]" phldr="1"/>
      <dgm:spPr/>
      <dgm:t>
        <a:bodyPr/>
        <a:lstStyle/>
        <a:p>
          <a:endParaRPr lang="en-US"/>
        </a:p>
      </dgm:t>
    </dgm:pt>
    <dgm:pt modelId="{4B154EDA-86F9-1D4C-AFFE-D7F13BA262AF}" type="parTrans" cxnId="{583030B0-4363-794E-BD6F-D6BA024DEFF0}">
      <dgm:prSet/>
      <dgm:spPr/>
      <dgm:t>
        <a:bodyPr/>
        <a:lstStyle/>
        <a:p>
          <a:endParaRPr lang="en-US"/>
        </a:p>
      </dgm:t>
    </dgm:pt>
    <dgm:pt modelId="{E4D6AA7D-D629-E446-A96A-75F3FBAD64BA}" type="sibTrans" cxnId="{583030B0-4363-794E-BD6F-D6BA024DEFF0}">
      <dgm:prSet/>
      <dgm:spPr/>
      <dgm:t>
        <a:bodyPr/>
        <a:lstStyle/>
        <a:p>
          <a:endParaRPr lang="en-US"/>
        </a:p>
      </dgm:t>
    </dgm:pt>
    <dgm:pt modelId="{133C039B-1875-B949-AD0F-BFA97094A320}">
      <dgm:prSet phldrT="[Text]" phldr="1"/>
      <dgm:spPr/>
      <dgm:t>
        <a:bodyPr/>
        <a:lstStyle/>
        <a:p>
          <a:endParaRPr lang="en-US"/>
        </a:p>
      </dgm:t>
    </dgm:pt>
    <dgm:pt modelId="{0E1430B3-2083-5546-AFEA-88DF46EE3BCD}" type="parTrans" cxnId="{A8F7BC91-CCC0-964C-8D98-5558291FE27C}">
      <dgm:prSet/>
      <dgm:spPr/>
      <dgm:t>
        <a:bodyPr/>
        <a:lstStyle/>
        <a:p>
          <a:endParaRPr lang="en-US"/>
        </a:p>
      </dgm:t>
    </dgm:pt>
    <dgm:pt modelId="{9E64DE6D-C322-6C4A-A62B-4FDF066B7FDF}" type="sibTrans" cxnId="{A8F7BC91-CCC0-964C-8D98-5558291FE27C}">
      <dgm:prSet/>
      <dgm:spPr/>
      <dgm:t>
        <a:bodyPr/>
        <a:lstStyle/>
        <a:p>
          <a:endParaRPr lang="en-US"/>
        </a:p>
      </dgm:t>
    </dgm:pt>
    <dgm:pt modelId="{16A6CF9E-F302-0840-BD51-AC4339F9FBB6}" type="pres">
      <dgm:prSet presAssocID="{0A947E70-DB73-E340-AC3E-F649DCCD82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5778DF-17B7-7240-B48F-359372CB1991}" type="pres">
      <dgm:prSet presAssocID="{2450DA92-1A72-E145-819A-A65BA6C914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B30E1-9504-D94D-A0A9-6AC794CE8C2D}" type="pres">
      <dgm:prSet presAssocID="{71E4CAB2-8D3C-E04B-BEF0-87C4A6EBD77F}" presName="sibTrans" presStyleCnt="0"/>
      <dgm:spPr/>
    </dgm:pt>
    <dgm:pt modelId="{E42FC418-119D-C34B-A201-8B5589420FFE}" type="pres">
      <dgm:prSet presAssocID="{4ACCD0EE-C361-7841-A82D-9A258797F7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A77F0-97A0-F544-80BA-1E3EEA7A78F5}" type="pres">
      <dgm:prSet presAssocID="{F908139E-1005-D14B-BA80-D351CAD11966}" presName="sibTrans" presStyleCnt="0"/>
      <dgm:spPr/>
    </dgm:pt>
    <dgm:pt modelId="{0D63FD3E-4AA8-1647-8EAA-178C26CC49CF}" type="pres">
      <dgm:prSet presAssocID="{032413AA-F466-A44B-AEE1-08AE08768A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3A0D6-D9F1-5F48-B0D8-833BB4FC9A9C}" type="pres">
      <dgm:prSet presAssocID="{759916BC-DB31-5145-B7B7-0F0014848C27}" presName="sibTrans" presStyleCnt="0"/>
      <dgm:spPr/>
    </dgm:pt>
    <dgm:pt modelId="{0EEBB794-E436-3041-8268-F513E9EB3200}" type="pres">
      <dgm:prSet presAssocID="{3540B4FE-0EEC-5247-86F6-6BFC3ED2FB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A1BCF-BA2F-F049-B797-C16B3089D8FA}" type="pres">
      <dgm:prSet presAssocID="{E4D6AA7D-D629-E446-A96A-75F3FBAD64BA}" presName="sibTrans" presStyleCnt="0"/>
      <dgm:spPr/>
    </dgm:pt>
    <dgm:pt modelId="{6B737DB0-B00B-A54E-995C-6D6C786371B7}" type="pres">
      <dgm:prSet presAssocID="{133C039B-1875-B949-AD0F-BFA97094A3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A33E28-44F9-E942-87B8-89E3402D09BF}" type="presOf" srcId="{4ACCD0EE-C361-7841-A82D-9A258797F763}" destId="{E42FC418-119D-C34B-A201-8B5589420FFE}" srcOrd="0" destOrd="0" presId="urn:microsoft.com/office/officeart/2005/8/layout/default#1"/>
    <dgm:cxn modelId="{43DC505B-3237-1F40-BFB4-A2CCB9FC04D0}" type="presOf" srcId="{032413AA-F466-A44B-AEE1-08AE08768AA5}" destId="{0D63FD3E-4AA8-1647-8EAA-178C26CC49CF}" srcOrd="0" destOrd="0" presId="urn:microsoft.com/office/officeart/2005/8/layout/default#1"/>
    <dgm:cxn modelId="{7D7CF14E-A665-1B43-9A33-30E20615F835}" type="presOf" srcId="{3540B4FE-0EEC-5247-86F6-6BFC3ED2FBA1}" destId="{0EEBB794-E436-3041-8268-F513E9EB3200}" srcOrd="0" destOrd="0" presId="urn:microsoft.com/office/officeart/2005/8/layout/default#1"/>
    <dgm:cxn modelId="{61EF25FC-A4AD-F54B-829B-111F1327156F}" type="presOf" srcId="{0A947E70-DB73-E340-AC3E-F649DCCD825F}" destId="{16A6CF9E-F302-0840-BD51-AC4339F9FBB6}" srcOrd="0" destOrd="0" presId="urn:microsoft.com/office/officeart/2005/8/layout/default#1"/>
    <dgm:cxn modelId="{1DB28413-E55A-8848-9C7E-1FA9FC9AA78F}" srcId="{0A947E70-DB73-E340-AC3E-F649DCCD825F}" destId="{2450DA92-1A72-E145-819A-A65BA6C91456}" srcOrd="0" destOrd="0" parTransId="{334FC367-DA80-9D4D-9513-744B819067CB}" sibTransId="{71E4CAB2-8D3C-E04B-BEF0-87C4A6EBD77F}"/>
    <dgm:cxn modelId="{A8F7BC91-CCC0-964C-8D98-5558291FE27C}" srcId="{0A947E70-DB73-E340-AC3E-F649DCCD825F}" destId="{133C039B-1875-B949-AD0F-BFA97094A320}" srcOrd="4" destOrd="0" parTransId="{0E1430B3-2083-5546-AFEA-88DF46EE3BCD}" sibTransId="{9E64DE6D-C322-6C4A-A62B-4FDF066B7FDF}"/>
    <dgm:cxn modelId="{4B4D282B-69CD-EE4C-AA41-A55F47FB1672}" type="presOf" srcId="{2450DA92-1A72-E145-819A-A65BA6C91456}" destId="{4F5778DF-17B7-7240-B48F-359372CB1991}" srcOrd="0" destOrd="0" presId="urn:microsoft.com/office/officeart/2005/8/layout/default#1"/>
    <dgm:cxn modelId="{A7DD49A2-60B3-D041-9A28-C9A8384AD580}" srcId="{0A947E70-DB73-E340-AC3E-F649DCCD825F}" destId="{4ACCD0EE-C361-7841-A82D-9A258797F763}" srcOrd="1" destOrd="0" parTransId="{326ABF20-DB8B-D440-9E4E-D5F33C2F3258}" sibTransId="{F908139E-1005-D14B-BA80-D351CAD11966}"/>
    <dgm:cxn modelId="{614783EE-EE92-5B4E-8444-6256AD6E34D5}" type="presOf" srcId="{133C039B-1875-B949-AD0F-BFA97094A320}" destId="{6B737DB0-B00B-A54E-995C-6D6C786371B7}" srcOrd="0" destOrd="0" presId="urn:microsoft.com/office/officeart/2005/8/layout/default#1"/>
    <dgm:cxn modelId="{89B91134-1F0D-1142-AEDD-8CBA8981F2D3}" srcId="{0A947E70-DB73-E340-AC3E-F649DCCD825F}" destId="{032413AA-F466-A44B-AEE1-08AE08768AA5}" srcOrd="2" destOrd="0" parTransId="{92FAE04E-E29C-F346-95A5-DEC7A66510D5}" sibTransId="{759916BC-DB31-5145-B7B7-0F0014848C27}"/>
    <dgm:cxn modelId="{583030B0-4363-794E-BD6F-D6BA024DEFF0}" srcId="{0A947E70-DB73-E340-AC3E-F649DCCD825F}" destId="{3540B4FE-0EEC-5247-86F6-6BFC3ED2FBA1}" srcOrd="3" destOrd="0" parTransId="{4B154EDA-86F9-1D4C-AFFE-D7F13BA262AF}" sibTransId="{E4D6AA7D-D629-E446-A96A-75F3FBAD64BA}"/>
    <dgm:cxn modelId="{DEE4E2A8-34D8-D741-9CDA-F1709D23A035}" type="presParOf" srcId="{16A6CF9E-F302-0840-BD51-AC4339F9FBB6}" destId="{4F5778DF-17B7-7240-B48F-359372CB1991}" srcOrd="0" destOrd="0" presId="urn:microsoft.com/office/officeart/2005/8/layout/default#1"/>
    <dgm:cxn modelId="{0D2F62DF-F128-544F-96C5-40BB2EA2586A}" type="presParOf" srcId="{16A6CF9E-F302-0840-BD51-AC4339F9FBB6}" destId="{DABB30E1-9504-D94D-A0A9-6AC794CE8C2D}" srcOrd="1" destOrd="0" presId="urn:microsoft.com/office/officeart/2005/8/layout/default#1"/>
    <dgm:cxn modelId="{B1D34BE1-DB0C-FA46-85F9-E778B7A931B3}" type="presParOf" srcId="{16A6CF9E-F302-0840-BD51-AC4339F9FBB6}" destId="{E42FC418-119D-C34B-A201-8B5589420FFE}" srcOrd="2" destOrd="0" presId="urn:microsoft.com/office/officeart/2005/8/layout/default#1"/>
    <dgm:cxn modelId="{600D72EF-AEC9-634F-95B4-528279DB25BA}" type="presParOf" srcId="{16A6CF9E-F302-0840-BD51-AC4339F9FBB6}" destId="{0A7A77F0-97A0-F544-80BA-1E3EEA7A78F5}" srcOrd="3" destOrd="0" presId="urn:microsoft.com/office/officeart/2005/8/layout/default#1"/>
    <dgm:cxn modelId="{E65471FF-5394-3346-B55B-E265EAFFCD92}" type="presParOf" srcId="{16A6CF9E-F302-0840-BD51-AC4339F9FBB6}" destId="{0D63FD3E-4AA8-1647-8EAA-178C26CC49CF}" srcOrd="4" destOrd="0" presId="urn:microsoft.com/office/officeart/2005/8/layout/default#1"/>
    <dgm:cxn modelId="{6EB4F199-45B3-C543-8916-5CDFA47D2BCC}" type="presParOf" srcId="{16A6CF9E-F302-0840-BD51-AC4339F9FBB6}" destId="{3323A0D6-D9F1-5F48-B0D8-833BB4FC9A9C}" srcOrd="5" destOrd="0" presId="urn:microsoft.com/office/officeart/2005/8/layout/default#1"/>
    <dgm:cxn modelId="{23C98A99-26D9-864E-9A61-C69FF5C4EEB8}" type="presParOf" srcId="{16A6CF9E-F302-0840-BD51-AC4339F9FBB6}" destId="{0EEBB794-E436-3041-8268-F513E9EB3200}" srcOrd="6" destOrd="0" presId="urn:microsoft.com/office/officeart/2005/8/layout/default#1"/>
    <dgm:cxn modelId="{70AEF7CA-43AD-E341-BB4B-27E30ECB30E2}" type="presParOf" srcId="{16A6CF9E-F302-0840-BD51-AC4339F9FBB6}" destId="{965A1BCF-BA2F-F049-B797-C16B3089D8FA}" srcOrd="7" destOrd="0" presId="urn:microsoft.com/office/officeart/2005/8/layout/default#1"/>
    <dgm:cxn modelId="{59581CF7-46E4-DC4A-8F4C-AFE20856C08C}" type="presParOf" srcId="{16A6CF9E-F302-0840-BD51-AC4339F9FBB6}" destId="{6B737DB0-B00B-A54E-995C-6D6C786371B7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1CC187-B791-4C30-98BE-6514FEAC411D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3693F2A-46E1-49EC-9F98-F3932CE1D37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1"/>
              </a:solidFill>
              <a:latin typeface="Calibri" pitchFamily="34" charset="0"/>
            </a:rPr>
            <a:t>Background</a:t>
          </a:r>
          <a:endParaRPr lang="en-AU" dirty="0">
            <a:solidFill>
              <a:schemeClr val="accent1"/>
            </a:solidFill>
          </a:endParaRPr>
        </a:p>
      </dgm:t>
    </dgm:pt>
    <dgm:pt modelId="{18F29867-C144-4265-8D3F-4AB548694643}" type="parTrans" cxnId="{5E533650-AF92-44C7-99E8-638BC944EF65}">
      <dgm:prSet/>
      <dgm:spPr/>
      <dgm:t>
        <a:bodyPr/>
        <a:lstStyle/>
        <a:p>
          <a:endParaRPr lang="en-AU"/>
        </a:p>
      </dgm:t>
    </dgm:pt>
    <dgm:pt modelId="{CB811586-347B-4B9E-B59C-3DEB22D9DD3F}" type="sibTrans" cxnId="{5E533650-AF92-44C7-99E8-638BC944EF65}">
      <dgm:prSet/>
      <dgm:spPr/>
      <dgm:t>
        <a:bodyPr/>
        <a:lstStyle/>
        <a:p>
          <a:endParaRPr lang="en-AU"/>
        </a:p>
      </dgm:t>
    </dgm:pt>
    <dgm:pt modelId="{C18392BC-076B-4DAD-A9EA-B61EF48D37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1"/>
              </a:solidFill>
              <a:latin typeface="Calibri" pitchFamily="34" charset="0"/>
            </a:rPr>
            <a:t>Methodology</a:t>
          </a:r>
        </a:p>
      </dgm:t>
    </dgm:pt>
    <dgm:pt modelId="{A7713843-417F-4FA7-9B7A-9AD2DF137E29}" type="parTrans" cxnId="{074B31B2-C53B-41B3-9109-3C389E6494E5}">
      <dgm:prSet/>
      <dgm:spPr/>
      <dgm:t>
        <a:bodyPr/>
        <a:lstStyle/>
        <a:p>
          <a:endParaRPr lang="en-AU"/>
        </a:p>
      </dgm:t>
    </dgm:pt>
    <dgm:pt modelId="{FB100443-D720-4F27-ADB3-CC2C9D9935BD}" type="sibTrans" cxnId="{074B31B2-C53B-41B3-9109-3C389E6494E5}">
      <dgm:prSet/>
      <dgm:spPr/>
      <dgm:t>
        <a:bodyPr/>
        <a:lstStyle/>
        <a:p>
          <a:endParaRPr lang="en-AU"/>
        </a:p>
      </dgm:t>
    </dgm:pt>
    <dgm:pt modelId="{97788181-EE10-4C0E-A51F-E618B731B50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1"/>
              </a:solidFill>
              <a:latin typeface="Calibri" pitchFamily="34" charset="0"/>
            </a:rPr>
            <a:t>PAFs by Exposure</a:t>
          </a:r>
        </a:p>
      </dgm:t>
    </dgm:pt>
    <dgm:pt modelId="{11E1BD1E-B78B-441B-8252-793BA5EA41B6}" type="parTrans" cxnId="{590F7B7F-6D16-4D5D-B2E5-1A4EA5FEC1AE}">
      <dgm:prSet/>
      <dgm:spPr/>
      <dgm:t>
        <a:bodyPr/>
        <a:lstStyle/>
        <a:p>
          <a:endParaRPr lang="en-AU"/>
        </a:p>
      </dgm:t>
    </dgm:pt>
    <dgm:pt modelId="{09A6D699-7BE5-449B-BA03-672D7A3EAFE7}" type="sibTrans" cxnId="{590F7B7F-6D16-4D5D-B2E5-1A4EA5FEC1AE}">
      <dgm:prSet/>
      <dgm:spPr/>
      <dgm:t>
        <a:bodyPr/>
        <a:lstStyle/>
        <a:p>
          <a:endParaRPr lang="en-AU"/>
        </a:p>
      </dgm:t>
    </dgm:pt>
    <dgm:pt modelId="{46FC8B37-7CC1-4BEF-999F-EE3D985083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1"/>
              </a:solidFill>
              <a:latin typeface="Calibri" pitchFamily="34" charset="0"/>
            </a:rPr>
            <a:t>Impact</a:t>
          </a:r>
        </a:p>
      </dgm:t>
    </dgm:pt>
    <dgm:pt modelId="{329E8C50-E1F4-4BBD-8AA9-F56A98EA8052}" type="parTrans" cxnId="{89CC4F63-668A-4328-B669-0988B541D941}">
      <dgm:prSet/>
      <dgm:spPr/>
      <dgm:t>
        <a:bodyPr/>
        <a:lstStyle/>
        <a:p>
          <a:endParaRPr lang="en-AU"/>
        </a:p>
      </dgm:t>
    </dgm:pt>
    <dgm:pt modelId="{2C96F27B-4610-4BEA-A819-CC9FB6511D88}" type="sibTrans" cxnId="{89CC4F63-668A-4328-B669-0988B541D941}">
      <dgm:prSet/>
      <dgm:spPr/>
      <dgm:t>
        <a:bodyPr/>
        <a:lstStyle/>
        <a:p>
          <a:endParaRPr lang="en-AU"/>
        </a:p>
      </dgm:t>
    </dgm:pt>
    <dgm:pt modelId="{885C86CC-D179-4881-A67C-C8CC8FAD39CA}" type="pres">
      <dgm:prSet presAssocID="{D01CC187-B791-4C30-98BE-6514FEAC411D}" presName="linearFlow" presStyleCnt="0">
        <dgm:presLayoutVars>
          <dgm:dir/>
          <dgm:resizeHandles val="exact"/>
        </dgm:presLayoutVars>
      </dgm:prSet>
      <dgm:spPr/>
    </dgm:pt>
    <dgm:pt modelId="{7D567457-9B0D-47A5-89FE-07367B67D9F5}" type="pres">
      <dgm:prSet presAssocID="{93693F2A-46E1-49EC-9F98-F3932CE1D376}" presName="composite" presStyleCnt="0"/>
      <dgm:spPr/>
    </dgm:pt>
    <dgm:pt modelId="{88C897DE-C43B-48C5-AE30-D85D2A712045}" type="pres">
      <dgm:prSet presAssocID="{93693F2A-46E1-49EC-9F98-F3932CE1D37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3F63EC-DF50-4074-99FE-510B55F778FB}" type="pres">
      <dgm:prSet presAssocID="{93693F2A-46E1-49EC-9F98-F3932CE1D376}" presName="txShp" presStyleLbl="node1" presStyleIdx="0" presStyleCnt="4" custLinFactNeighborX="663" custLinFactNeighborY="-18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C84C01-5B40-4790-9E11-23FE1AF7A05F}" type="pres">
      <dgm:prSet presAssocID="{CB811586-347B-4B9E-B59C-3DEB22D9DD3F}" presName="spacing" presStyleCnt="0"/>
      <dgm:spPr/>
    </dgm:pt>
    <dgm:pt modelId="{327CDD0D-EFAB-4125-BDAD-A73A2A3EB3C0}" type="pres">
      <dgm:prSet presAssocID="{C18392BC-076B-4DAD-A9EA-B61EF48D374E}" presName="composite" presStyleCnt="0"/>
      <dgm:spPr/>
    </dgm:pt>
    <dgm:pt modelId="{25715780-568C-41C5-9932-4969047CA598}" type="pres">
      <dgm:prSet presAssocID="{C18392BC-076B-4DAD-A9EA-B61EF48D374E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A8FACEA4-9BCF-48C8-9146-CD14F2A01488}" type="pres">
      <dgm:prSet presAssocID="{C18392BC-076B-4DAD-A9EA-B61EF48D374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F2C1C0-1F49-4358-84C0-DE2BF202D7AC}" type="pres">
      <dgm:prSet presAssocID="{FB100443-D720-4F27-ADB3-CC2C9D9935BD}" presName="spacing" presStyleCnt="0"/>
      <dgm:spPr/>
    </dgm:pt>
    <dgm:pt modelId="{8EEBC2E0-78FA-4BB1-B216-23421FA15C4C}" type="pres">
      <dgm:prSet presAssocID="{97788181-EE10-4C0E-A51F-E618B731B501}" presName="composite" presStyleCnt="0"/>
      <dgm:spPr/>
    </dgm:pt>
    <dgm:pt modelId="{0D5A5803-A4F9-43E1-98CF-FE3316317F04}" type="pres">
      <dgm:prSet presAssocID="{97788181-EE10-4C0E-A51F-E618B731B501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5BE70-854B-4E3F-AF13-E1043E0AD6B1}" type="pres">
      <dgm:prSet presAssocID="{97788181-EE10-4C0E-A51F-E618B731B5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AC083A-6461-4499-9CA5-A334073541D8}" type="pres">
      <dgm:prSet presAssocID="{09A6D699-7BE5-449B-BA03-672D7A3EAFE7}" presName="spacing" presStyleCnt="0"/>
      <dgm:spPr/>
    </dgm:pt>
    <dgm:pt modelId="{64196EAF-C433-4997-A996-4779FD377C6E}" type="pres">
      <dgm:prSet presAssocID="{46FC8B37-7CC1-4BEF-999F-EE3D98508387}" presName="composite" presStyleCnt="0"/>
      <dgm:spPr/>
    </dgm:pt>
    <dgm:pt modelId="{E63865A6-CB9F-4415-9F02-D94C0DE243D5}" type="pres">
      <dgm:prSet presAssocID="{46FC8B37-7CC1-4BEF-999F-EE3D9850838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099B77-22FF-4161-AF65-E7369EE5B9CF}" type="pres">
      <dgm:prSet presAssocID="{46FC8B37-7CC1-4BEF-999F-EE3D9850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90F7B7F-6D16-4D5D-B2E5-1A4EA5FEC1AE}" srcId="{D01CC187-B791-4C30-98BE-6514FEAC411D}" destId="{97788181-EE10-4C0E-A51F-E618B731B501}" srcOrd="2" destOrd="0" parTransId="{11E1BD1E-B78B-441B-8252-793BA5EA41B6}" sibTransId="{09A6D699-7BE5-449B-BA03-672D7A3EAFE7}"/>
    <dgm:cxn modelId="{7D7A4865-FCCF-4030-AB17-80F728EA025F}" type="presOf" srcId="{46FC8B37-7CC1-4BEF-999F-EE3D98508387}" destId="{B6099B77-22FF-4161-AF65-E7369EE5B9CF}" srcOrd="0" destOrd="0" presId="urn:microsoft.com/office/officeart/2005/8/layout/vList3#3"/>
    <dgm:cxn modelId="{89CC4F63-668A-4328-B669-0988B541D941}" srcId="{D01CC187-B791-4C30-98BE-6514FEAC411D}" destId="{46FC8B37-7CC1-4BEF-999F-EE3D98508387}" srcOrd="3" destOrd="0" parTransId="{329E8C50-E1F4-4BBD-8AA9-F56A98EA8052}" sibTransId="{2C96F27B-4610-4BEA-A819-CC9FB6511D88}"/>
    <dgm:cxn modelId="{074B31B2-C53B-41B3-9109-3C389E6494E5}" srcId="{D01CC187-B791-4C30-98BE-6514FEAC411D}" destId="{C18392BC-076B-4DAD-A9EA-B61EF48D374E}" srcOrd="1" destOrd="0" parTransId="{A7713843-417F-4FA7-9B7A-9AD2DF137E29}" sibTransId="{FB100443-D720-4F27-ADB3-CC2C9D9935BD}"/>
    <dgm:cxn modelId="{4C92EE5D-EB5C-4C6B-8B58-BC212975E821}" type="presOf" srcId="{C18392BC-076B-4DAD-A9EA-B61EF48D374E}" destId="{A8FACEA4-9BCF-48C8-9146-CD14F2A01488}" srcOrd="0" destOrd="0" presId="urn:microsoft.com/office/officeart/2005/8/layout/vList3#3"/>
    <dgm:cxn modelId="{FD7989CC-5FE8-4D2F-8F14-C1024F0B4E89}" type="presOf" srcId="{97788181-EE10-4C0E-A51F-E618B731B501}" destId="{59E5BE70-854B-4E3F-AF13-E1043E0AD6B1}" srcOrd="0" destOrd="0" presId="urn:microsoft.com/office/officeart/2005/8/layout/vList3#3"/>
    <dgm:cxn modelId="{8484E872-BC8A-4AB8-91B4-8AF059675EBB}" type="presOf" srcId="{93693F2A-46E1-49EC-9F98-F3932CE1D376}" destId="{F03F63EC-DF50-4074-99FE-510B55F778FB}" srcOrd="0" destOrd="0" presId="urn:microsoft.com/office/officeart/2005/8/layout/vList3#3"/>
    <dgm:cxn modelId="{5E533650-AF92-44C7-99E8-638BC944EF65}" srcId="{D01CC187-B791-4C30-98BE-6514FEAC411D}" destId="{93693F2A-46E1-49EC-9F98-F3932CE1D376}" srcOrd="0" destOrd="0" parTransId="{18F29867-C144-4265-8D3F-4AB548694643}" sibTransId="{CB811586-347B-4B9E-B59C-3DEB22D9DD3F}"/>
    <dgm:cxn modelId="{0327EB1E-2DCA-4283-848B-791C23C80B1C}" type="presOf" srcId="{D01CC187-B791-4C30-98BE-6514FEAC411D}" destId="{885C86CC-D179-4881-A67C-C8CC8FAD39CA}" srcOrd="0" destOrd="0" presId="urn:microsoft.com/office/officeart/2005/8/layout/vList3#3"/>
    <dgm:cxn modelId="{3CC37E07-34ED-4D7C-870B-6560663B0C95}" type="presParOf" srcId="{885C86CC-D179-4881-A67C-C8CC8FAD39CA}" destId="{7D567457-9B0D-47A5-89FE-07367B67D9F5}" srcOrd="0" destOrd="0" presId="urn:microsoft.com/office/officeart/2005/8/layout/vList3#3"/>
    <dgm:cxn modelId="{55AE9840-1808-4A04-914E-9E1417F689C8}" type="presParOf" srcId="{7D567457-9B0D-47A5-89FE-07367B67D9F5}" destId="{88C897DE-C43B-48C5-AE30-D85D2A712045}" srcOrd="0" destOrd="0" presId="urn:microsoft.com/office/officeart/2005/8/layout/vList3#3"/>
    <dgm:cxn modelId="{759DA204-AB7E-45DD-9A24-A176DA6BDF98}" type="presParOf" srcId="{7D567457-9B0D-47A5-89FE-07367B67D9F5}" destId="{F03F63EC-DF50-4074-99FE-510B55F778FB}" srcOrd="1" destOrd="0" presId="urn:microsoft.com/office/officeart/2005/8/layout/vList3#3"/>
    <dgm:cxn modelId="{43AA3B04-7401-46C5-A379-E50F7AAB326E}" type="presParOf" srcId="{885C86CC-D179-4881-A67C-C8CC8FAD39CA}" destId="{1AC84C01-5B40-4790-9E11-23FE1AF7A05F}" srcOrd="1" destOrd="0" presId="urn:microsoft.com/office/officeart/2005/8/layout/vList3#3"/>
    <dgm:cxn modelId="{AD037A13-75BC-4667-9050-9A23D51037DB}" type="presParOf" srcId="{885C86CC-D179-4881-A67C-C8CC8FAD39CA}" destId="{327CDD0D-EFAB-4125-BDAD-A73A2A3EB3C0}" srcOrd="2" destOrd="0" presId="urn:microsoft.com/office/officeart/2005/8/layout/vList3#3"/>
    <dgm:cxn modelId="{0FF275FB-5C82-4F12-B143-E66C28214850}" type="presParOf" srcId="{327CDD0D-EFAB-4125-BDAD-A73A2A3EB3C0}" destId="{25715780-568C-41C5-9932-4969047CA598}" srcOrd="0" destOrd="0" presId="urn:microsoft.com/office/officeart/2005/8/layout/vList3#3"/>
    <dgm:cxn modelId="{E18FBD53-EC01-45CE-8EAC-783892F2F537}" type="presParOf" srcId="{327CDD0D-EFAB-4125-BDAD-A73A2A3EB3C0}" destId="{A8FACEA4-9BCF-48C8-9146-CD14F2A01488}" srcOrd="1" destOrd="0" presId="urn:microsoft.com/office/officeart/2005/8/layout/vList3#3"/>
    <dgm:cxn modelId="{904C8646-C46F-46E0-856C-20A06031A698}" type="presParOf" srcId="{885C86CC-D179-4881-A67C-C8CC8FAD39CA}" destId="{C3F2C1C0-1F49-4358-84C0-DE2BF202D7AC}" srcOrd="3" destOrd="0" presId="urn:microsoft.com/office/officeart/2005/8/layout/vList3#3"/>
    <dgm:cxn modelId="{CC6E0036-4E91-48E1-8B19-B6C3905AF32A}" type="presParOf" srcId="{885C86CC-D179-4881-A67C-C8CC8FAD39CA}" destId="{8EEBC2E0-78FA-4BB1-B216-23421FA15C4C}" srcOrd="4" destOrd="0" presId="urn:microsoft.com/office/officeart/2005/8/layout/vList3#3"/>
    <dgm:cxn modelId="{35743179-B8E9-4C0D-A4E3-46AFAC6BB150}" type="presParOf" srcId="{8EEBC2E0-78FA-4BB1-B216-23421FA15C4C}" destId="{0D5A5803-A4F9-43E1-98CF-FE3316317F04}" srcOrd="0" destOrd="0" presId="urn:microsoft.com/office/officeart/2005/8/layout/vList3#3"/>
    <dgm:cxn modelId="{02730869-17F6-4DA4-A44E-F55853FA8BF1}" type="presParOf" srcId="{8EEBC2E0-78FA-4BB1-B216-23421FA15C4C}" destId="{59E5BE70-854B-4E3F-AF13-E1043E0AD6B1}" srcOrd="1" destOrd="0" presId="urn:microsoft.com/office/officeart/2005/8/layout/vList3#3"/>
    <dgm:cxn modelId="{A595C260-2A03-494A-84F2-361BD437ECB1}" type="presParOf" srcId="{885C86CC-D179-4881-A67C-C8CC8FAD39CA}" destId="{72AC083A-6461-4499-9CA5-A334073541D8}" srcOrd="5" destOrd="0" presId="urn:microsoft.com/office/officeart/2005/8/layout/vList3#3"/>
    <dgm:cxn modelId="{D44E10F0-A27F-4C73-9190-5EB44C85B805}" type="presParOf" srcId="{885C86CC-D179-4881-A67C-C8CC8FAD39CA}" destId="{64196EAF-C433-4997-A996-4779FD377C6E}" srcOrd="6" destOrd="0" presId="urn:microsoft.com/office/officeart/2005/8/layout/vList3#3"/>
    <dgm:cxn modelId="{0F3927C5-DCE7-43AC-A4A2-63C96E9EF462}" type="presParOf" srcId="{64196EAF-C433-4997-A996-4779FD377C6E}" destId="{E63865A6-CB9F-4415-9F02-D94C0DE243D5}" srcOrd="0" destOrd="0" presId="urn:microsoft.com/office/officeart/2005/8/layout/vList3#3"/>
    <dgm:cxn modelId="{72946175-9905-4939-BC6B-FED227BFBA77}" type="presParOf" srcId="{64196EAF-C433-4997-A996-4779FD377C6E}" destId="{B6099B77-22FF-4161-AF65-E7369EE5B9C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1CC187-B791-4C30-98BE-6514FEAC411D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3693F2A-46E1-49EC-9F98-F3932CE1D37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Background</a:t>
          </a:r>
          <a:endParaRPr lang="en-AU" dirty="0">
            <a:solidFill>
              <a:schemeClr val="accent1">
                <a:lumMod val="50000"/>
              </a:schemeClr>
            </a:solidFill>
          </a:endParaRPr>
        </a:p>
      </dgm:t>
    </dgm:pt>
    <dgm:pt modelId="{18F29867-C144-4265-8D3F-4AB548694643}" type="parTrans" cxnId="{5E533650-AF92-44C7-99E8-638BC944EF65}">
      <dgm:prSet/>
      <dgm:spPr/>
      <dgm:t>
        <a:bodyPr/>
        <a:lstStyle/>
        <a:p>
          <a:endParaRPr lang="en-AU"/>
        </a:p>
      </dgm:t>
    </dgm:pt>
    <dgm:pt modelId="{CB811586-347B-4B9E-B59C-3DEB22D9DD3F}" type="sibTrans" cxnId="{5E533650-AF92-44C7-99E8-638BC944EF65}">
      <dgm:prSet/>
      <dgm:spPr/>
      <dgm:t>
        <a:bodyPr/>
        <a:lstStyle/>
        <a:p>
          <a:endParaRPr lang="en-AU"/>
        </a:p>
      </dgm:t>
    </dgm:pt>
    <dgm:pt modelId="{C18392BC-076B-4DAD-A9EA-B61EF48D37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gm:t>
    </dgm:pt>
    <dgm:pt modelId="{A7713843-417F-4FA7-9B7A-9AD2DF137E29}" type="parTrans" cxnId="{074B31B2-C53B-41B3-9109-3C389E6494E5}">
      <dgm:prSet/>
      <dgm:spPr/>
      <dgm:t>
        <a:bodyPr/>
        <a:lstStyle/>
        <a:p>
          <a:endParaRPr lang="en-AU"/>
        </a:p>
      </dgm:t>
    </dgm:pt>
    <dgm:pt modelId="{FB100443-D720-4F27-ADB3-CC2C9D9935BD}" type="sibTrans" cxnId="{074B31B2-C53B-41B3-9109-3C389E6494E5}">
      <dgm:prSet/>
      <dgm:spPr/>
      <dgm:t>
        <a:bodyPr/>
        <a:lstStyle/>
        <a:p>
          <a:endParaRPr lang="en-AU"/>
        </a:p>
      </dgm:t>
    </dgm:pt>
    <dgm:pt modelId="{97788181-EE10-4C0E-A51F-E618B731B50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gm:t>
    </dgm:pt>
    <dgm:pt modelId="{11E1BD1E-B78B-441B-8252-793BA5EA41B6}" type="parTrans" cxnId="{590F7B7F-6D16-4D5D-B2E5-1A4EA5FEC1AE}">
      <dgm:prSet/>
      <dgm:spPr/>
      <dgm:t>
        <a:bodyPr/>
        <a:lstStyle/>
        <a:p>
          <a:endParaRPr lang="en-AU"/>
        </a:p>
      </dgm:t>
    </dgm:pt>
    <dgm:pt modelId="{09A6D699-7BE5-449B-BA03-672D7A3EAFE7}" type="sibTrans" cxnId="{590F7B7F-6D16-4D5D-B2E5-1A4EA5FEC1AE}">
      <dgm:prSet/>
      <dgm:spPr/>
      <dgm:t>
        <a:bodyPr/>
        <a:lstStyle/>
        <a:p>
          <a:endParaRPr lang="en-AU"/>
        </a:p>
      </dgm:t>
    </dgm:pt>
    <dgm:pt modelId="{46FC8B37-7CC1-4BEF-999F-EE3D985083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gm:t>
    </dgm:pt>
    <dgm:pt modelId="{329E8C50-E1F4-4BBD-8AA9-F56A98EA8052}" type="parTrans" cxnId="{89CC4F63-668A-4328-B669-0988B541D941}">
      <dgm:prSet/>
      <dgm:spPr/>
      <dgm:t>
        <a:bodyPr/>
        <a:lstStyle/>
        <a:p>
          <a:endParaRPr lang="en-AU"/>
        </a:p>
      </dgm:t>
    </dgm:pt>
    <dgm:pt modelId="{2C96F27B-4610-4BEA-A819-CC9FB6511D88}" type="sibTrans" cxnId="{89CC4F63-668A-4328-B669-0988B541D941}">
      <dgm:prSet/>
      <dgm:spPr/>
      <dgm:t>
        <a:bodyPr/>
        <a:lstStyle/>
        <a:p>
          <a:endParaRPr lang="en-AU"/>
        </a:p>
      </dgm:t>
    </dgm:pt>
    <dgm:pt modelId="{885C86CC-D179-4881-A67C-C8CC8FAD39CA}" type="pres">
      <dgm:prSet presAssocID="{D01CC187-B791-4C30-98BE-6514FEAC411D}" presName="linearFlow" presStyleCnt="0">
        <dgm:presLayoutVars>
          <dgm:dir/>
          <dgm:resizeHandles val="exact"/>
        </dgm:presLayoutVars>
      </dgm:prSet>
      <dgm:spPr/>
    </dgm:pt>
    <dgm:pt modelId="{7D567457-9B0D-47A5-89FE-07367B67D9F5}" type="pres">
      <dgm:prSet presAssocID="{93693F2A-46E1-49EC-9F98-F3932CE1D376}" presName="composite" presStyleCnt="0"/>
      <dgm:spPr/>
    </dgm:pt>
    <dgm:pt modelId="{88C897DE-C43B-48C5-AE30-D85D2A712045}" type="pres">
      <dgm:prSet presAssocID="{93693F2A-46E1-49EC-9F98-F3932CE1D37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3F63EC-DF50-4074-99FE-510B55F778FB}" type="pres">
      <dgm:prSet presAssocID="{93693F2A-46E1-49EC-9F98-F3932CE1D376}" presName="txShp" presStyleLbl="node1" presStyleIdx="0" presStyleCnt="4" custLinFactNeighborX="663" custLinFactNeighborY="-18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C84C01-5B40-4790-9E11-23FE1AF7A05F}" type="pres">
      <dgm:prSet presAssocID="{CB811586-347B-4B9E-B59C-3DEB22D9DD3F}" presName="spacing" presStyleCnt="0"/>
      <dgm:spPr/>
    </dgm:pt>
    <dgm:pt modelId="{327CDD0D-EFAB-4125-BDAD-A73A2A3EB3C0}" type="pres">
      <dgm:prSet presAssocID="{C18392BC-076B-4DAD-A9EA-B61EF48D374E}" presName="composite" presStyleCnt="0"/>
      <dgm:spPr/>
    </dgm:pt>
    <dgm:pt modelId="{25715780-568C-41C5-9932-4969047CA598}" type="pres">
      <dgm:prSet presAssocID="{C18392BC-076B-4DAD-A9EA-B61EF48D374E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A8FACEA4-9BCF-48C8-9146-CD14F2A01488}" type="pres">
      <dgm:prSet presAssocID="{C18392BC-076B-4DAD-A9EA-B61EF48D374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F2C1C0-1F49-4358-84C0-DE2BF202D7AC}" type="pres">
      <dgm:prSet presAssocID="{FB100443-D720-4F27-ADB3-CC2C9D9935BD}" presName="spacing" presStyleCnt="0"/>
      <dgm:spPr/>
    </dgm:pt>
    <dgm:pt modelId="{8EEBC2E0-78FA-4BB1-B216-23421FA15C4C}" type="pres">
      <dgm:prSet presAssocID="{97788181-EE10-4C0E-A51F-E618B731B501}" presName="composite" presStyleCnt="0"/>
      <dgm:spPr/>
    </dgm:pt>
    <dgm:pt modelId="{0D5A5803-A4F9-43E1-98CF-FE3316317F04}" type="pres">
      <dgm:prSet presAssocID="{97788181-EE10-4C0E-A51F-E618B731B501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5BE70-854B-4E3F-AF13-E1043E0AD6B1}" type="pres">
      <dgm:prSet presAssocID="{97788181-EE10-4C0E-A51F-E618B731B5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AC083A-6461-4499-9CA5-A334073541D8}" type="pres">
      <dgm:prSet presAssocID="{09A6D699-7BE5-449B-BA03-672D7A3EAFE7}" presName="spacing" presStyleCnt="0"/>
      <dgm:spPr/>
    </dgm:pt>
    <dgm:pt modelId="{64196EAF-C433-4997-A996-4779FD377C6E}" type="pres">
      <dgm:prSet presAssocID="{46FC8B37-7CC1-4BEF-999F-EE3D98508387}" presName="composite" presStyleCnt="0"/>
      <dgm:spPr/>
    </dgm:pt>
    <dgm:pt modelId="{E63865A6-CB9F-4415-9F02-D94C0DE243D5}" type="pres">
      <dgm:prSet presAssocID="{46FC8B37-7CC1-4BEF-999F-EE3D9850838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099B77-22FF-4161-AF65-E7369EE5B9CF}" type="pres">
      <dgm:prSet presAssocID="{46FC8B37-7CC1-4BEF-999F-EE3D9850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90F7B7F-6D16-4D5D-B2E5-1A4EA5FEC1AE}" srcId="{D01CC187-B791-4C30-98BE-6514FEAC411D}" destId="{97788181-EE10-4C0E-A51F-E618B731B501}" srcOrd="2" destOrd="0" parTransId="{11E1BD1E-B78B-441B-8252-793BA5EA41B6}" sibTransId="{09A6D699-7BE5-449B-BA03-672D7A3EAFE7}"/>
    <dgm:cxn modelId="{7D7A4865-FCCF-4030-AB17-80F728EA025F}" type="presOf" srcId="{46FC8B37-7CC1-4BEF-999F-EE3D98508387}" destId="{B6099B77-22FF-4161-AF65-E7369EE5B9CF}" srcOrd="0" destOrd="0" presId="urn:microsoft.com/office/officeart/2005/8/layout/vList3#3"/>
    <dgm:cxn modelId="{89CC4F63-668A-4328-B669-0988B541D941}" srcId="{D01CC187-B791-4C30-98BE-6514FEAC411D}" destId="{46FC8B37-7CC1-4BEF-999F-EE3D98508387}" srcOrd="3" destOrd="0" parTransId="{329E8C50-E1F4-4BBD-8AA9-F56A98EA8052}" sibTransId="{2C96F27B-4610-4BEA-A819-CC9FB6511D88}"/>
    <dgm:cxn modelId="{074B31B2-C53B-41B3-9109-3C389E6494E5}" srcId="{D01CC187-B791-4C30-98BE-6514FEAC411D}" destId="{C18392BC-076B-4DAD-A9EA-B61EF48D374E}" srcOrd="1" destOrd="0" parTransId="{A7713843-417F-4FA7-9B7A-9AD2DF137E29}" sibTransId="{FB100443-D720-4F27-ADB3-CC2C9D9935BD}"/>
    <dgm:cxn modelId="{4C92EE5D-EB5C-4C6B-8B58-BC212975E821}" type="presOf" srcId="{C18392BC-076B-4DAD-A9EA-B61EF48D374E}" destId="{A8FACEA4-9BCF-48C8-9146-CD14F2A01488}" srcOrd="0" destOrd="0" presId="urn:microsoft.com/office/officeart/2005/8/layout/vList3#3"/>
    <dgm:cxn modelId="{FD7989CC-5FE8-4D2F-8F14-C1024F0B4E89}" type="presOf" srcId="{97788181-EE10-4C0E-A51F-E618B731B501}" destId="{59E5BE70-854B-4E3F-AF13-E1043E0AD6B1}" srcOrd="0" destOrd="0" presId="urn:microsoft.com/office/officeart/2005/8/layout/vList3#3"/>
    <dgm:cxn modelId="{8484E872-BC8A-4AB8-91B4-8AF059675EBB}" type="presOf" srcId="{93693F2A-46E1-49EC-9F98-F3932CE1D376}" destId="{F03F63EC-DF50-4074-99FE-510B55F778FB}" srcOrd="0" destOrd="0" presId="urn:microsoft.com/office/officeart/2005/8/layout/vList3#3"/>
    <dgm:cxn modelId="{5E533650-AF92-44C7-99E8-638BC944EF65}" srcId="{D01CC187-B791-4C30-98BE-6514FEAC411D}" destId="{93693F2A-46E1-49EC-9F98-F3932CE1D376}" srcOrd="0" destOrd="0" parTransId="{18F29867-C144-4265-8D3F-4AB548694643}" sibTransId="{CB811586-347B-4B9E-B59C-3DEB22D9DD3F}"/>
    <dgm:cxn modelId="{0327EB1E-2DCA-4283-848B-791C23C80B1C}" type="presOf" srcId="{D01CC187-B791-4C30-98BE-6514FEAC411D}" destId="{885C86CC-D179-4881-A67C-C8CC8FAD39CA}" srcOrd="0" destOrd="0" presId="urn:microsoft.com/office/officeart/2005/8/layout/vList3#3"/>
    <dgm:cxn modelId="{3CC37E07-34ED-4D7C-870B-6560663B0C95}" type="presParOf" srcId="{885C86CC-D179-4881-A67C-C8CC8FAD39CA}" destId="{7D567457-9B0D-47A5-89FE-07367B67D9F5}" srcOrd="0" destOrd="0" presId="urn:microsoft.com/office/officeart/2005/8/layout/vList3#3"/>
    <dgm:cxn modelId="{55AE9840-1808-4A04-914E-9E1417F689C8}" type="presParOf" srcId="{7D567457-9B0D-47A5-89FE-07367B67D9F5}" destId="{88C897DE-C43B-48C5-AE30-D85D2A712045}" srcOrd="0" destOrd="0" presId="urn:microsoft.com/office/officeart/2005/8/layout/vList3#3"/>
    <dgm:cxn modelId="{759DA204-AB7E-45DD-9A24-A176DA6BDF98}" type="presParOf" srcId="{7D567457-9B0D-47A5-89FE-07367B67D9F5}" destId="{F03F63EC-DF50-4074-99FE-510B55F778FB}" srcOrd="1" destOrd="0" presId="urn:microsoft.com/office/officeart/2005/8/layout/vList3#3"/>
    <dgm:cxn modelId="{43AA3B04-7401-46C5-A379-E50F7AAB326E}" type="presParOf" srcId="{885C86CC-D179-4881-A67C-C8CC8FAD39CA}" destId="{1AC84C01-5B40-4790-9E11-23FE1AF7A05F}" srcOrd="1" destOrd="0" presId="urn:microsoft.com/office/officeart/2005/8/layout/vList3#3"/>
    <dgm:cxn modelId="{AD037A13-75BC-4667-9050-9A23D51037DB}" type="presParOf" srcId="{885C86CC-D179-4881-A67C-C8CC8FAD39CA}" destId="{327CDD0D-EFAB-4125-BDAD-A73A2A3EB3C0}" srcOrd="2" destOrd="0" presId="urn:microsoft.com/office/officeart/2005/8/layout/vList3#3"/>
    <dgm:cxn modelId="{0FF275FB-5C82-4F12-B143-E66C28214850}" type="presParOf" srcId="{327CDD0D-EFAB-4125-BDAD-A73A2A3EB3C0}" destId="{25715780-568C-41C5-9932-4969047CA598}" srcOrd="0" destOrd="0" presId="urn:microsoft.com/office/officeart/2005/8/layout/vList3#3"/>
    <dgm:cxn modelId="{E18FBD53-EC01-45CE-8EAC-783892F2F537}" type="presParOf" srcId="{327CDD0D-EFAB-4125-BDAD-A73A2A3EB3C0}" destId="{A8FACEA4-9BCF-48C8-9146-CD14F2A01488}" srcOrd="1" destOrd="0" presId="urn:microsoft.com/office/officeart/2005/8/layout/vList3#3"/>
    <dgm:cxn modelId="{904C8646-C46F-46E0-856C-20A06031A698}" type="presParOf" srcId="{885C86CC-D179-4881-A67C-C8CC8FAD39CA}" destId="{C3F2C1C0-1F49-4358-84C0-DE2BF202D7AC}" srcOrd="3" destOrd="0" presId="urn:microsoft.com/office/officeart/2005/8/layout/vList3#3"/>
    <dgm:cxn modelId="{CC6E0036-4E91-48E1-8B19-B6C3905AF32A}" type="presParOf" srcId="{885C86CC-D179-4881-A67C-C8CC8FAD39CA}" destId="{8EEBC2E0-78FA-4BB1-B216-23421FA15C4C}" srcOrd="4" destOrd="0" presId="urn:microsoft.com/office/officeart/2005/8/layout/vList3#3"/>
    <dgm:cxn modelId="{35743179-B8E9-4C0D-A4E3-46AFAC6BB150}" type="presParOf" srcId="{8EEBC2E0-78FA-4BB1-B216-23421FA15C4C}" destId="{0D5A5803-A4F9-43E1-98CF-FE3316317F04}" srcOrd="0" destOrd="0" presId="urn:microsoft.com/office/officeart/2005/8/layout/vList3#3"/>
    <dgm:cxn modelId="{02730869-17F6-4DA4-A44E-F55853FA8BF1}" type="presParOf" srcId="{8EEBC2E0-78FA-4BB1-B216-23421FA15C4C}" destId="{59E5BE70-854B-4E3F-AF13-E1043E0AD6B1}" srcOrd="1" destOrd="0" presId="urn:microsoft.com/office/officeart/2005/8/layout/vList3#3"/>
    <dgm:cxn modelId="{A595C260-2A03-494A-84F2-361BD437ECB1}" type="presParOf" srcId="{885C86CC-D179-4881-A67C-C8CC8FAD39CA}" destId="{72AC083A-6461-4499-9CA5-A334073541D8}" srcOrd="5" destOrd="0" presId="urn:microsoft.com/office/officeart/2005/8/layout/vList3#3"/>
    <dgm:cxn modelId="{D44E10F0-A27F-4C73-9190-5EB44C85B805}" type="presParOf" srcId="{885C86CC-D179-4881-A67C-C8CC8FAD39CA}" destId="{64196EAF-C433-4997-A996-4779FD377C6E}" srcOrd="6" destOrd="0" presId="urn:microsoft.com/office/officeart/2005/8/layout/vList3#3"/>
    <dgm:cxn modelId="{0F3927C5-DCE7-43AC-A4A2-63C96E9EF462}" type="presParOf" srcId="{64196EAF-C433-4997-A996-4779FD377C6E}" destId="{E63865A6-CB9F-4415-9F02-D94C0DE243D5}" srcOrd="0" destOrd="0" presId="urn:microsoft.com/office/officeart/2005/8/layout/vList3#3"/>
    <dgm:cxn modelId="{72946175-9905-4939-BC6B-FED227BFBA77}" type="presParOf" srcId="{64196EAF-C433-4997-A996-4779FD377C6E}" destId="{B6099B77-22FF-4161-AF65-E7369EE5B9C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1CC187-B791-4C30-98BE-6514FEAC411D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3693F2A-46E1-49EC-9F98-F3932CE1D37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dirty="0">
            <a:solidFill>
              <a:schemeClr val="bg1">
                <a:lumMod val="65000"/>
              </a:schemeClr>
            </a:solidFill>
          </a:endParaRPr>
        </a:p>
      </dgm:t>
    </dgm:pt>
    <dgm:pt modelId="{18F29867-C144-4265-8D3F-4AB548694643}" type="parTrans" cxnId="{5E533650-AF92-44C7-99E8-638BC944EF65}">
      <dgm:prSet/>
      <dgm:spPr/>
      <dgm:t>
        <a:bodyPr/>
        <a:lstStyle/>
        <a:p>
          <a:endParaRPr lang="en-AU"/>
        </a:p>
      </dgm:t>
    </dgm:pt>
    <dgm:pt modelId="{CB811586-347B-4B9E-B59C-3DEB22D9DD3F}" type="sibTrans" cxnId="{5E533650-AF92-44C7-99E8-638BC944EF65}">
      <dgm:prSet/>
      <dgm:spPr/>
      <dgm:t>
        <a:bodyPr/>
        <a:lstStyle/>
        <a:p>
          <a:endParaRPr lang="en-AU"/>
        </a:p>
      </dgm:t>
    </dgm:pt>
    <dgm:pt modelId="{C18392BC-076B-4DAD-A9EA-B61EF48D37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Methodology</a:t>
          </a:r>
        </a:p>
      </dgm:t>
    </dgm:pt>
    <dgm:pt modelId="{A7713843-417F-4FA7-9B7A-9AD2DF137E29}" type="parTrans" cxnId="{074B31B2-C53B-41B3-9109-3C389E6494E5}">
      <dgm:prSet/>
      <dgm:spPr/>
      <dgm:t>
        <a:bodyPr/>
        <a:lstStyle/>
        <a:p>
          <a:endParaRPr lang="en-AU"/>
        </a:p>
      </dgm:t>
    </dgm:pt>
    <dgm:pt modelId="{FB100443-D720-4F27-ADB3-CC2C9D9935BD}" type="sibTrans" cxnId="{074B31B2-C53B-41B3-9109-3C389E6494E5}">
      <dgm:prSet/>
      <dgm:spPr/>
      <dgm:t>
        <a:bodyPr/>
        <a:lstStyle/>
        <a:p>
          <a:endParaRPr lang="en-AU"/>
        </a:p>
      </dgm:t>
    </dgm:pt>
    <dgm:pt modelId="{97788181-EE10-4C0E-A51F-E618B731B50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gm:t>
    </dgm:pt>
    <dgm:pt modelId="{11E1BD1E-B78B-441B-8252-793BA5EA41B6}" type="parTrans" cxnId="{590F7B7F-6D16-4D5D-B2E5-1A4EA5FEC1AE}">
      <dgm:prSet/>
      <dgm:spPr/>
      <dgm:t>
        <a:bodyPr/>
        <a:lstStyle/>
        <a:p>
          <a:endParaRPr lang="en-AU"/>
        </a:p>
      </dgm:t>
    </dgm:pt>
    <dgm:pt modelId="{09A6D699-7BE5-449B-BA03-672D7A3EAFE7}" type="sibTrans" cxnId="{590F7B7F-6D16-4D5D-B2E5-1A4EA5FEC1AE}">
      <dgm:prSet/>
      <dgm:spPr/>
      <dgm:t>
        <a:bodyPr/>
        <a:lstStyle/>
        <a:p>
          <a:endParaRPr lang="en-AU"/>
        </a:p>
      </dgm:t>
    </dgm:pt>
    <dgm:pt modelId="{46FC8B37-7CC1-4BEF-999F-EE3D985083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gm:t>
    </dgm:pt>
    <dgm:pt modelId="{329E8C50-E1F4-4BBD-8AA9-F56A98EA8052}" type="parTrans" cxnId="{89CC4F63-668A-4328-B669-0988B541D941}">
      <dgm:prSet/>
      <dgm:spPr/>
      <dgm:t>
        <a:bodyPr/>
        <a:lstStyle/>
        <a:p>
          <a:endParaRPr lang="en-AU"/>
        </a:p>
      </dgm:t>
    </dgm:pt>
    <dgm:pt modelId="{2C96F27B-4610-4BEA-A819-CC9FB6511D88}" type="sibTrans" cxnId="{89CC4F63-668A-4328-B669-0988B541D941}">
      <dgm:prSet/>
      <dgm:spPr/>
      <dgm:t>
        <a:bodyPr/>
        <a:lstStyle/>
        <a:p>
          <a:endParaRPr lang="en-AU"/>
        </a:p>
      </dgm:t>
    </dgm:pt>
    <dgm:pt modelId="{885C86CC-D179-4881-A67C-C8CC8FAD39CA}" type="pres">
      <dgm:prSet presAssocID="{D01CC187-B791-4C30-98BE-6514FEAC411D}" presName="linearFlow" presStyleCnt="0">
        <dgm:presLayoutVars>
          <dgm:dir/>
          <dgm:resizeHandles val="exact"/>
        </dgm:presLayoutVars>
      </dgm:prSet>
      <dgm:spPr/>
    </dgm:pt>
    <dgm:pt modelId="{7D567457-9B0D-47A5-89FE-07367B67D9F5}" type="pres">
      <dgm:prSet presAssocID="{93693F2A-46E1-49EC-9F98-F3932CE1D376}" presName="composite" presStyleCnt="0"/>
      <dgm:spPr/>
    </dgm:pt>
    <dgm:pt modelId="{88C897DE-C43B-48C5-AE30-D85D2A712045}" type="pres">
      <dgm:prSet presAssocID="{93693F2A-46E1-49EC-9F98-F3932CE1D37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3F63EC-DF50-4074-99FE-510B55F778FB}" type="pres">
      <dgm:prSet presAssocID="{93693F2A-46E1-49EC-9F98-F3932CE1D376}" presName="txShp" presStyleLbl="node1" presStyleIdx="0" presStyleCnt="4" custLinFactNeighborX="663" custLinFactNeighborY="-18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C84C01-5B40-4790-9E11-23FE1AF7A05F}" type="pres">
      <dgm:prSet presAssocID="{CB811586-347B-4B9E-B59C-3DEB22D9DD3F}" presName="spacing" presStyleCnt="0"/>
      <dgm:spPr/>
    </dgm:pt>
    <dgm:pt modelId="{327CDD0D-EFAB-4125-BDAD-A73A2A3EB3C0}" type="pres">
      <dgm:prSet presAssocID="{C18392BC-076B-4DAD-A9EA-B61EF48D374E}" presName="composite" presStyleCnt="0"/>
      <dgm:spPr/>
    </dgm:pt>
    <dgm:pt modelId="{25715780-568C-41C5-9932-4969047CA598}" type="pres">
      <dgm:prSet presAssocID="{C18392BC-076B-4DAD-A9EA-B61EF48D374E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A8FACEA4-9BCF-48C8-9146-CD14F2A01488}" type="pres">
      <dgm:prSet presAssocID="{C18392BC-076B-4DAD-A9EA-B61EF48D374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F2C1C0-1F49-4358-84C0-DE2BF202D7AC}" type="pres">
      <dgm:prSet presAssocID="{FB100443-D720-4F27-ADB3-CC2C9D9935BD}" presName="spacing" presStyleCnt="0"/>
      <dgm:spPr/>
    </dgm:pt>
    <dgm:pt modelId="{8EEBC2E0-78FA-4BB1-B216-23421FA15C4C}" type="pres">
      <dgm:prSet presAssocID="{97788181-EE10-4C0E-A51F-E618B731B501}" presName="composite" presStyleCnt="0"/>
      <dgm:spPr/>
    </dgm:pt>
    <dgm:pt modelId="{0D5A5803-A4F9-43E1-98CF-FE3316317F04}" type="pres">
      <dgm:prSet presAssocID="{97788181-EE10-4C0E-A51F-E618B731B501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5BE70-854B-4E3F-AF13-E1043E0AD6B1}" type="pres">
      <dgm:prSet presAssocID="{97788181-EE10-4C0E-A51F-E618B731B5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AC083A-6461-4499-9CA5-A334073541D8}" type="pres">
      <dgm:prSet presAssocID="{09A6D699-7BE5-449B-BA03-672D7A3EAFE7}" presName="spacing" presStyleCnt="0"/>
      <dgm:spPr/>
    </dgm:pt>
    <dgm:pt modelId="{64196EAF-C433-4997-A996-4779FD377C6E}" type="pres">
      <dgm:prSet presAssocID="{46FC8B37-7CC1-4BEF-999F-EE3D98508387}" presName="composite" presStyleCnt="0"/>
      <dgm:spPr/>
    </dgm:pt>
    <dgm:pt modelId="{E63865A6-CB9F-4415-9F02-D94C0DE243D5}" type="pres">
      <dgm:prSet presAssocID="{46FC8B37-7CC1-4BEF-999F-EE3D9850838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099B77-22FF-4161-AF65-E7369EE5B9CF}" type="pres">
      <dgm:prSet presAssocID="{46FC8B37-7CC1-4BEF-999F-EE3D9850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90F7B7F-6D16-4D5D-B2E5-1A4EA5FEC1AE}" srcId="{D01CC187-B791-4C30-98BE-6514FEAC411D}" destId="{97788181-EE10-4C0E-A51F-E618B731B501}" srcOrd="2" destOrd="0" parTransId="{11E1BD1E-B78B-441B-8252-793BA5EA41B6}" sibTransId="{09A6D699-7BE5-449B-BA03-672D7A3EAFE7}"/>
    <dgm:cxn modelId="{7D7A4865-FCCF-4030-AB17-80F728EA025F}" type="presOf" srcId="{46FC8B37-7CC1-4BEF-999F-EE3D98508387}" destId="{B6099B77-22FF-4161-AF65-E7369EE5B9CF}" srcOrd="0" destOrd="0" presId="urn:microsoft.com/office/officeart/2005/8/layout/vList3#3"/>
    <dgm:cxn modelId="{89CC4F63-668A-4328-B669-0988B541D941}" srcId="{D01CC187-B791-4C30-98BE-6514FEAC411D}" destId="{46FC8B37-7CC1-4BEF-999F-EE3D98508387}" srcOrd="3" destOrd="0" parTransId="{329E8C50-E1F4-4BBD-8AA9-F56A98EA8052}" sibTransId="{2C96F27B-4610-4BEA-A819-CC9FB6511D88}"/>
    <dgm:cxn modelId="{074B31B2-C53B-41B3-9109-3C389E6494E5}" srcId="{D01CC187-B791-4C30-98BE-6514FEAC411D}" destId="{C18392BC-076B-4DAD-A9EA-B61EF48D374E}" srcOrd="1" destOrd="0" parTransId="{A7713843-417F-4FA7-9B7A-9AD2DF137E29}" sibTransId="{FB100443-D720-4F27-ADB3-CC2C9D9935BD}"/>
    <dgm:cxn modelId="{4C92EE5D-EB5C-4C6B-8B58-BC212975E821}" type="presOf" srcId="{C18392BC-076B-4DAD-A9EA-B61EF48D374E}" destId="{A8FACEA4-9BCF-48C8-9146-CD14F2A01488}" srcOrd="0" destOrd="0" presId="urn:microsoft.com/office/officeart/2005/8/layout/vList3#3"/>
    <dgm:cxn modelId="{FD7989CC-5FE8-4D2F-8F14-C1024F0B4E89}" type="presOf" srcId="{97788181-EE10-4C0E-A51F-E618B731B501}" destId="{59E5BE70-854B-4E3F-AF13-E1043E0AD6B1}" srcOrd="0" destOrd="0" presId="urn:microsoft.com/office/officeart/2005/8/layout/vList3#3"/>
    <dgm:cxn modelId="{8484E872-BC8A-4AB8-91B4-8AF059675EBB}" type="presOf" srcId="{93693F2A-46E1-49EC-9F98-F3932CE1D376}" destId="{F03F63EC-DF50-4074-99FE-510B55F778FB}" srcOrd="0" destOrd="0" presId="urn:microsoft.com/office/officeart/2005/8/layout/vList3#3"/>
    <dgm:cxn modelId="{5E533650-AF92-44C7-99E8-638BC944EF65}" srcId="{D01CC187-B791-4C30-98BE-6514FEAC411D}" destId="{93693F2A-46E1-49EC-9F98-F3932CE1D376}" srcOrd="0" destOrd="0" parTransId="{18F29867-C144-4265-8D3F-4AB548694643}" sibTransId="{CB811586-347B-4B9E-B59C-3DEB22D9DD3F}"/>
    <dgm:cxn modelId="{0327EB1E-2DCA-4283-848B-791C23C80B1C}" type="presOf" srcId="{D01CC187-B791-4C30-98BE-6514FEAC411D}" destId="{885C86CC-D179-4881-A67C-C8CC8FAD39CA}" srcOrd="0" destOrd="0" presId="urn:microsoft.com/office/officeart/2005/8/layout/vList3#3"/>
    <dgm:cxn modelId="{3CC37E07-34ED-4D7C-870B-6560663B0C95}" type="presParOf" srcId="{885C86CC-D179-4881-A67C-C8CC8FAD39CA}" destId="{7D567457-9B0D-47A5-89FE-07367B67D9F5}" srcOrd="0" destOrd="0" presId="urn:microsoft.com/office/officeart/2005/8/layout/vList3#3"/>
    <dgm:cxn modelId="{55AE9840-1808-4A04-914E-9E1417F689C8}" type="presParOf" srcId="{7D567457-9B0D-47A5-89FE-07367B67D9F5}" destId="{88C897DE-C43B-48C5-AE30-D85D2A712045}" srcOrd="0" destOrd="0" presId="urn:microsoft.com/office/officeart/2005/8/layout/vList3#3"/>
    <dgm:cxn modelId="{759DA204-AB7E-45DD-9A24-A176DA6BDF98}" type="presParOf" srcId="{7D567457-9B0D-47A5-89FE-07367B67D9F5}" destId="{F03F63EC-DF50-4074-99FE-510B55F778FB}" srcOrd="1" destOrd="0" presId="urn:microsoft.com/office/officeart/2005/8/layout/vList3#3"/>
    <dgm:cxn modelId="{43AA3B04-7401-46C5-A379-E50F7AAB326E}" type="presParOf" srcId="{885C86CC-D179-4881-A67C-C8CC8FAD39CA}" destId="{1AC84C01-5B40-4790-9E11-23FE1AF7A05F}" srcOrd="1" destOrd="0" presId="urn:microsoft.com/office/officeart/2005/8/layout/vList3#3"/>
    <dgm:cxn modelId="{AD037A13-75BC-4667-9050-9A23D51037DB}" type="presParOf" srcId="{885C86CC-D179-4881-A67C-C8CC8FAD39CA}" destId="{327CDD0D-EFAB-4125-BDAD-A73A2A3EB3C0}" srcOrd="2" destOrd="0" presId="urn:microsoft.com/office/officeart/2005/8/layout/vList3#3"/>
    <dgm:cxn modelId="{0FF275FB-5C82-4F12-B143-E66C28214850}" type="presParOf" srcId="{327CDD0D-EFAB-4125-BDAD-A73A2A3EB3C0}" destId="{25715780-568C-41C5-9932-4969047CA598}" srcOrd="0" destOrd="0" presId="urn:microsoft.com/office/officeart/2005/8/layout/vList3#3"/>
    <dgm:cxn modelId="{E18FBD53-EC01-45CE-8EAC-783892F2F537}" type="presParOf" srcId="{327CDD0D-EFAB-4125-BDAD-A73A2A3EB3C0}" destId="{A8FACEA4-9BCF-48C8-9146-CD14F2A01488}" srcOrd="1" destOrd="0" presId="urn:microsoft.com/office/officeart/2005/8/layout/vList3#3"/>
    <dgm:cxn modelId="{904C8646-C46F-46E0-856C-20A06031A698}" type="presParOf" srcId="{885C86CC-D179-4881-A67C-C8CC8FAD39CA}" destId="{C3F2C1C0-1F49-4358-84C0-DE2BF202D7AC}" srcOrd="3" destOrd="0" presId="urn:microsoft.com/office/officeart/2005/8/layout/vList3#3"/>
    <dgm:cxn modelId="{CC6E0036-4E91-48E1-8B19-B6C3905AF32A}" type="presParOf" srcId="{885C86CC-D179-4881-A67C-C8CC8FAD39CA}" destId="{8EEBC2E0-78FA-4BB1-B216-23421FA15C4C}" srcOrd="4" destOrd="0" presId="urn:microsoft.com/office/officeart/2005/8/layout/vList3#3"/>
    <dgm:cxn modelId="{35743179-B8E9-4C0D-A4E3-46AFAC6BB150}" type="presParOf" srcId="{8EEBC2E0-78FA-4BB1-B216-23421FA15C4C}" destId="{0D5A5803-A4F9-43E1-98CF-FE3316317F04}" srcOrd="0" destOrd="0" presId="urn:microsoft.com/office/officeart/2005/8/layout/vList3#3"/>
    <dgm:cxn modelId="{02730869-17F6-4DA4-A44E-F55853FA8BF1}" type="presParOf" srcId="{8EEBC2E0-78FA-4BB1-B216-23421FA15C4C}" destId="{59E5BE70-854B-4E3F-AF13-E1043E0AD6B1}" srcOrd="1" destOrd="0" presId="urn:microsoft.com/office/officeart/2005/8/layout/vList3#3"/>
    <dgm:cxn modelId="{A595C260-2A03-494A-84F2-361BD437ECB1}" type="presParOf" srcId="{885C86CC-D179-4881-A67C-C8CC8FAD39CA}" destId="{72AC083A-6461-4499-9CA5-A334073541D8}" srcOrd="5" destOrd="0" presId="urn:microsoft.com/office/officeart/2005/8/layout/vList3#3"/>
    <dgm:cxn modelId="{D44E10F0-A27F-4C73-9190-5EB44C85B805}" type="presParOf" srcId="{885C86CC-D179-4881-A67C-C8CC8FAD39CA}" destId="{64196EAF-C433-4997-A996-4779FD377C6E}" srcOrd="6" destOrd="0" presId="urn:microsoft.com/office/officeart/2005/8/layout/vList3#3"/>
    <dgm:cxn modelId="{0F3927C5-DCE7-43AC-A4A2-63C96E9EF462}" type="presParOf" srcId="{64196EAF-C433-4997-A996-4779FD377C6E}" destId="{E63865A6-CB9F-4415-9F02-D94C0DE243D5}" srcOrd="0" destOrd="0" presId="urn:microsoft.com/office/officeart/2005/8/layout/vList3#3"/>
    <dgm:cxn modelId="{72946175-9905-4939-BC6B-FED227BFBA77}" type="presParOf" srcId="{64196EAF-C433-4997-A996-4779FD377C6E}" destId="{B6099B77-22FF-4161-AF65-E7369EE5B9C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1CC187-B791-4C30-98BE-6514FEAC411D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3693F2A-46E1-49EC-9F98-F3932CE1D37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dirty="0">
            <a:solidFill>
              <a:schemeClr val="bg1">
                <a:lumMod val="65000"/>
              </a:schemeClr>
            </a:solidFill>
          </a:endParaRPr>
        </a:p>
      </dgm:t>
    </dgm:pt>
    <dgm:pt modelId="{18F29867-C144-4265-8D3F-4AB548694643}" type="parTrans" cxnId="{5E533650-AF92-44C7-99E8-638BC944EF65}">
      <dgm:prSet/>
      <dgm:spPr/>
      <dgm:t>
        <a:bodyPr/>
        <a:lstStyle/>
        <a:p>
          <a:endParaRPr lang="en-AU"/>
        </a:p>
      </dgm:t>
    </dgm:pt>
    <dgm:pt modelId="{CB811586-347B-4B9E-B59C-3DEB22D9DD3F}" type="sibTrans" cxnId="{5E533650-AF92-44C7-99E8-638BC944EF65}">
      <dgm:prSet/>
      <dgm:spPr/>
      <dgm:t>
        <a:bodyPr/>
        <a:lstStyle/>
        <a:p>
          <a:endParaRPr lang="en-AU"/>
        </a:p>
      </dgm:t>
    </dgm:pt>
    <dgm:pt modelId="{C18392BC-076B-4DAD-A9EA-B61EF48D37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gm:t>
    </dgm:pt>
    <dgm:pt modelId="{A7713843-417F-4FA7-9B7A-9AD2DF137E29}" type="parTrans" cxnId="{074B31B2-C53B-41B3-9109-3C389E6494E5}">
      <dgm:prSet/>
      <dgm:spPr/>
      <dgm:t>
        <a:bodyPr/>
        <a:lstStyle/>
        <a:p>
          <a:endParaRPr lang="en-AU"/>
        </a:p>
      </dgm:t>
    </dgm:pt>
    <dgm:pt modelId="{FB100443-D720-4F27-ADB3-CC2C9D9935BD}" type="sibTrans" cxnId="{074B31B2-C53B-41B3-9109-3C389E6494E5}">
      <dgm:prSet/>
      <dgm:spPr/>
      <dgm:t>
        <a:bodyPr/>
        <a:lstStyle/>
        <a:p>
          <a:endParaRPr lang="en-AU"/>
        </a:p>
      </dgm:t>
    </dgm:pt>
    <dgm:pt modelId="{97788181-EE10-4C0E-A51F-E618B731B50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PAFs by Exposure</a:t>
          </a:r>
        </a:p>
      </dgm:t>
    </dgm:pt>
    <dgm:pt modelId="{11E1BD1E-B78B-441B-8252-793BA5EA41B6}" type="parTrans" cxnId="{590F7B7F-6D16-4D5D-B2E5-1A4EA5FEC1AE}">
      <dgm:prSet/>
      <dgm:spPr/>
      <dgm:t>
        <a:bodyPr/>
        <a:lstStyle/>
        <a:p>
          <a:endParaRPr lang="en-AU"/>
        </a:p>
      </dgm:t>
    </dgm:pt>
    <dgm:pt modelId="{09A6D699-7BE5-449B-BA03-672D7A3EAFE7}" type="sibTrans" cxnId="{590F7B7F-6D16-4D5D-B2E5-1A4EA5FEC1AE}">
      <dgm:prSet/>
      <dgm:spPr/>
      <dgm:t>
        <a:bodyPr/>
        <a:lstStyle/>
        <a:p>
          <a:endParaRPr lang="en-AU"/>
        </a:p>
      </dgm:t>
    </dgm:pt>
    <dgm:pt modelId="{46FC8B37-7CC1-4BEF-999F-EE3D985083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gm:t>
    </dgm:pt>
    <dgm:pt modelId="{329E8C50-E1F4-4BBD-8AA9-F56A98EA8052}" type="parTrans" cxnId="{89CC4F63-668A-4328-B669-0988B541D941}">
      <dgm:prSet/>
      <dgm:spPr/>
      <dgm:t>
        <a:bodyPr/>
        <a:lstStyle/>
        <a:p>
          <a:endParaRPr lang="en-AU"/>
        </a:p>
      </dgm:t>
    </dgm:pt>
    <dgm:pt modelId="{2C96F27B-4610-4BEA-A819-CC9FB6511D88}" type="sibTrans" cxnId="{89CC4F63-668A-4328-B669-0988B541D941}">
      <dgm:prSet/>
      <dgm:spPr/>
      <dgm:t>
        <a:bodyPr/>
        <a:lstStyle/>
        <a:p>
          <a:endParaRPr lang="en-AU"/>
        </a:p>
      </dgm:t>
    </dgm:pt>
    <dgm:pt modelId="{885C86CC-D179-4881-A67C-C8CC8FAD39CA}" type="pres">
      <dgm:prSet presAssocID="{D01CC187-B791-4C30-98BE-6514FEAC411D}" presName="linearFlow" presStyleCnt="0">
        <dgm:presLayoutVars>
          <dgm:dir/>
          <dgm:resizeHandles val="exact"/>
        </dgm:presLayoutVars>
      </dgm:prSet>
      <dgm:spPr/>
    </dgm:pt>
    <dgm:pt modelId="{7D567457-9B0D-47A5-89FE-07367B67D9F5}" type="pres">
      <dgm:prSet presAssocID="{93693F2A-46E1-49EC-9F98-F3932CE1D376}" presName="composite" presStyleCnt="0"/>
      <dgm:spPr/>
    </dgm:pt>
    <dgm:pt modelId="{88C897DE-C43B-48C5-AE30-D85D2A712045}" type="pres">
      <dgm:prSet presAssocID="{93693F2A-46E1-49EC-9F98-F3932CE1D37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3F63EC-DF50-4074-99FE-510B55F778FB}" type="pres">
      <dgm:prSet presAssocID="{93693F2A-46E1-49EC-9F98-F3932CE1D376}" presName="txShp" presStyleLbl="node1" presStyleIdx="0" presStyleCnt="4" custLinFactNeighborX="663" custLinFactNeighborY="-18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C84C01-5B40-4790-9E11-23FE1AF7A05F}" type="pres">
      <dgm:prSet presAssocID="{CB811586-347B-4B9E-B59C-3DEB22D9DD3F}" presName="spacing" presStyleCnt="0"/>
      <dgm:spPr/>
    </dgm:pt>
    <dgm:pt modelId="{327CDD0D-EFAB-4125-BDAD-A73A2A3EB3C0}" type="pres">
      <dgm:prSet presAssocID="{C18392BC-076B-4DAD-A9EA-B61EF48D374E}" presName="composite" presStyleCnt="0"/>
      <dgm:spPr/>
    </dgm:pt>
    <dgm:pt modelId="{25715780-568C-41C5-9932-4969047CA598}" type="pres">
      <dgm:prSet presAssocID="{C18392BC-076B-4DAD-A9EA-B61EF48D374E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A8FACEA4-9BCF-48C8-9146-CD14F2A01488}" type="pres">
      <dgm:prSet presAssocID="{C18392BC-076B-4DAD-A9EA-B61EF48D374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F2C1C0-1F49-4358-84C0-DE2BF202D7AC}" type="pres">
      <dgm:prSet presAssocID="{FB100443-D720-4F27-ADB3-CC2C9D9935BD}" presName="spacing" presStyleCnt="0"/>
      <dgm:spPr/>
    </dgm:pt>
    <dgm:pt modelId="{8EEBC2E0-78FA-4BB1-B216-23421FA15C4C}" type="pres">
      <dgm:prSet presAssocID="{97788181-EE10-4C0E-A51F-E618B731B501}" presName="composite" presStyleCnt="0"/>
      <dgm:spPr/>
    </dgm:pt>
    <dgm:pt modelId="{0D5A5803-A4F9-43E1-98CF-FE3316317F04}" type="pres">
      <dgm:prSet presAssocID="{97788181-EE10-4C0E-A51F-E618B731B501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5BE70-854B-4E3F-AF13-E1043E0AD6B1}" type="pres">
      <dgm:prSet presAssocID="{97788181-EE10-4C0E-A51F-E618B731B5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AC083A-6461-4499-9CA5-A334073541D8}" type="pres">
      <dgm:prSet presAssocID="{09A6D699-7BE5-449B-BA03-672D7A3EAFE7}" presName="spacing" presStyleCnt="0"/>
      <dgm:spPr/>
    </dgm:pt>
    <dgm:pt modelId="{64196EAF-C433-4997-A996-4779FD377C6E}" type="pres">
      <dgm:prSet presAssocID="{46FC8B37-7CC1-4BEF-999F-EE3D98508387}" presName="composite" presStyleCnt="0"/>
      <dgm:spPr/>
    </dgm:pt>
    <dgm:pt modelId="{E63865A6-CB9F-4415-9F02-D94C0DE243D5}" type="pres">
      <dgm:prSet presAssocID="{46FC8B37-7CC1-4BEF-999F-EE3D9850838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099B77-22FF-4161-AF65-E7369EE5B9CF}" type="pres">
      <dgm:prSet presAssocID="{46FC8B37-7CC1-4BEF-999F-EE3D9850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90F7B7F-6D16-4D5D-B2E5-1A4EA5FEC1AE}" srcId="{D01CC187-B791-4C30-98BE-6514FEAC411D}" destId="{97788181-EE10-4C0E-A51F-E618B731B501}" srcOrd="2" destOrd="0" parTransId="{11E1BD1E-B78B-441B-8252-793BA5EA41B6}" sibTransId="{09A6D699-7BE5-449B-BA03-672D7A3EAFE7}"/>
    <dgm:cxn modelId="{7D7A4865-FCCF-4030-AB17-80F728EA025F}" type="presOf" srcId="{46FC8B37-7CC1-4BEF-999F-EE3D98508387}" destId="{B6099B77-22FF-4161-AF65-E7369EE5B9CF}" srcOrd="0" destOrd="0" presId="urn:microsoft.com/office/officeart/2005/8/layout/vList3#3"/>
    <dgm:cxn modelId="{89CC4F63-668A-4328-B669-0988B541D941}" srcId="{D01CC187-B791-4C30-98BE-6514FEAC411D}" destId="{46FC8B37-7CC1-4BEF-999F-EE3D98508387}" srcOrd="3" destOrd="0" parTransId="{329E8C50-E1F4-4BBD-8AA9-F56A98EA8052}" sibTransId="{2C96F27B-4610-4BEA-A819-CC9FB6511D88}"/>
    <dgm:cxn modelId="{074B31B2-C53B-41B3-9109-3C389E6494E5}" srcId="{D01CC187-B791-4C30-98BE-6514FEAC411D}" destId="{C18392BC-076B-4DAD-A9EA-B61EF48D374E}" srcOrd="1" destOrd="0" parTransId="{A7713843-417F-4FA7-9B7A-9AD2DF137E29}" sibTransId="{FB100443-D720-4F27-ADB3-CC2C9D9935BD}"/>
    <dgm:cxn modelId="{4C92EE5D-EB5C-4C6B-8B58-BC212975E821}" type="presOf" srcId="{C18392BC-076B-4DAD-A9EA-B61EF48D374E}" destId="{A8FACEA4-9BCF-48C8-9146-CD14F2A01488}" srcOrd="0" destOrd="0" presId="urn:microsoft.com/office/officeart/2005/8/layout/vList3#3"/>
    <dgm:cxn modelId="{FD7989CC-5FE8-4D2F-8F14-C1024F0B4E89}" type="presOf" srcId="{97788181-EE10-4C0E-A51F-E618B731B501}" destId="{59E5BE70-854B-4E3F-AF13-E1043E0AD6B1}" srcOrd="0" destOrd="0" presId="urn:microsoft.com/office/officeart/2005/8/layout/vList3#3"/>
    <dgm:cxn modelId="{8484E872-BC8A-4AB8-91B4-8AF059675EBB}" type="presOf" srcId="{93693F2A-46E1-49EC-9F98-F3932CE1D376}" destId="{F03F63EC-DF50-4074-99FE-510B55F778FB}" srcOrd="0" destOrd="0" presId="urn:microsoft.com/office/officeart/2005/8/layout/vList3#3"/>
    <dgm:cxn modelId="{5E533650-AF92-44C7-99E8-638BC944EF65}" srcId="{D01CC187-B791-4C30-98BE-6514FEAC411D}" destId="{93693F2A-46E1-49EC-9F98-F3932CE1D376}" srcOrd="0" destOrd="0" parTransId="{18F29867-C144-4265-8D3F-4AB548694643}" sibTransId="{CB811586-347B-4B9E-B59C-3DEB22D9DD3F}"/>
    <dgm:cxn modelId="{0327EB1E-2DCA-4283-848B-791C23C80B1C}" type="presOf" srcId="{D01CC187-B791-4C30-98BE-6514FEAC411D}" destId="{885C86CC-D179-4881-A67C-C8CC8FAD39CA}" srcOrd="0" destOrd="0" presId="urn:microsoft.com/office/officeart/2005/8/layout/vList3#3"/>
    <dgm:cxn modelId="{3CC37E07-34ED-4D7C-870B-6560663B0C95}" type="presParOf" srcId="{885C86CC-D179-4881-A67C-C8CC8FAD39CA}" destId="{7D567457-9B0D-47A5-89FE-07367B67D9F5}" srcOrd="0" destOrd="0" presId="urn:microsoft.com/office/officeart/2005/8/layout/vList3#3"/>
    <dgm:cxn modelId="{55AE9840-1808-4A04-914E-9E1417F689C8}" type="presParOf" srcId="{7D567457-9B0D-47A5-89FE-07367B67D9F5}" destId="{88C897DE-C43B-48C5-AE30-D85D2A712045}" srcOrd="0" destOrd="0" presId="urn:microsoft.com/office/officeart/2005/8/layout/vList3#3"/>
    <dgm:cxn modelId="{759DA204-AB7E-45DD-9A24-A176DA6BDF98}" type="presParOf" srcId="{7D567457-9B0D-47A5-89FE-07367B67D9F5}" destId="{F03F63EC-DF50-4074-99FE-510B55F778FB}" srcOrd="1" destOrd="0" presId="urn:microsoft.com/office/officeart/2005/8/layout/vList3#3"/>
    <dgm:cxn modelId="{43AA3B04-7401-46C5-A379-E50F7AAB326E}" type="presParOf" srcId="{885C86CC-D179-4881-A67C-C8CC8FAD39CA}" destId="{1AC84C01-5B40-4790-9E11-23FE1AF7A05F}" srcOrd="1" destOrd="0" presId="urn:microsoft.com/office/officeart/2005/8/layout/vList3#3"/>
    <dgm:cxn modelId="{AD037A13-75BC-4667-9050-9A23D51037DB}" type="presParOf" srcId="{885C86CC-D179-4881-A67C-C8CC8FAD39CA}" destId="{327CDD0D-EFAB-4125-BDAD-A73A2A3EB3C0}" srcOrd="2" destOrd="0" presId="urn:microsoft.com/office/officeart/2005/8/layout/vList3#3"/>
    <dgm:cxn modelId="{0FF275FB-5C82-4F12-B143-E66C28214850}" type="presParOf" srcId="{327CDD0D-EFAB-4125-BDAD-A73A2A3EB3C0}" destId="{25715780-568C-41C5-9932-4969047CA598}" srcOrd="0" destOrd="0" presId="urn:microsoft.com/office/officeart/2005/8/layout/vList3#3"/>
    <dgm:cxn modelId="{E18FBD53-EC01-45CE-8EAC-783892F2F537}" type="presParOf" srcId="{327CDD0D-EFAB-4125-BDAD-A73A2A3EB3C0}" destId="{A8FACEA4-9BCF-48C8-9146-CD14F2A01488}" srcOrd="1" destOrd="0" presId="urn:microsoft.com/office/officeart/2005/8/layout/vList3#3"/>
    <dgm:cxn modelId="{904C8646-C46F-46E0-856C-20A06031A698}" type="presParOf" srcId="{885C86CC-D179-4881-A67C-C8CC8FAD39CA}" destId="{C3F2C1C0-1F49-4358-84C0-DE2BF202D7AC}" srcOrd="3" destOrd="0" presId="urn:microsoft.com/office/officeart/2005/8/layout/vList3#3"/>
    <dgm:cxn modelId="{CC6E0036-4E91-48E1-8B19-B6C3905AF32A}" type="presParOf" srcId="{885C86CC-D179-4881-A67C-C8CC8FAD39CA}" destId="{8EEBC2E0-78FA-4BB1-B216-23421FA15C4C}" srcOrd="4" destOrd="0" presId="urn:microsoft.com/office/officeart/2005/8/layout/vList3#3"/>
    <dgm:cxn modelId="{35743179-B8E9-4C0D-A4E3-46AFAC6BB150}" type="presParOf" srcId="{8EEBC2E0-78FA-4BB1-B216-23421FA15C4C}" destId="{0D5A5803-A4F9-43E1-98CF-FE3316317F04}" srcOrd="0" destOrd="0" presId="urn:microsoft.com/office/officeart/2005/8/layout/vList3#3"/>
    <dgm:cxn modelId="{02730869-17F6-4DA4-A44E-F55853FA8BF1}" type="presParOf" srcId="{8EEBC2E0-78FA-4BB1-B216-23421FA15C4C}" destId="{59E5BE70-854B-4E3F-AF13-E1043E0AD6B1}" srcOrd="1" destOrd="0" presId="urn:microsoft.com/office/officeart/2005/8/layout/vList3#3"/>
    <dgm:cxn modelId="{A595C260-2A03-494A-84F2-361BD437ECB1}" type="presParOf" srcId="{885C86CC-D179-4881-A67C-C8CC8FAD39CA}" destId="{72AC083A-6461-4499-9CA5-A334073541D8}" srcOrd="5" destOrd="0" presId="urn:microsoft.com/office/officeart/2005/8/layout/vList3#3"/>
    <dgm:cxn modelId="{D44E10F0-A27F-4C73-9190-5EB44C85B805}" type="presParOf" srcId="{885C86CC-D179-4881-A67C-C8CC8FAD39CA}" destId="{64196EAF-C433-4997-A996-4779FD377C6E}" srcOrd="6" destOrd="0" presId="urn:microsoft.com/office/officeart/2005/8/layout/vList3#3"/>
    <dgm:cxn modelId="{0F3927C5-DCE7-43AC-A4A2-63C96E9EF462}" type="presParOf" srcId="{64196EAF-C433-4997-A996-4779FD377C6E}" destId="{E63865A6-CB9F-4415-9F02-D94C0DE243D5}" srcOrd="0" destOrd="0" presId="urn:microsoft.com/office/officeart/2005/8/layout/vList3#3"/>
    <dgm:cxn modelId="{72946175-9905-4939-BC6B-FED227BFBA77}" type="presParOf" srcId="{64196EAF-C433-4997-A996-4779FD377C6E}" destId="{B6099B77-22FF-4161-AF65-E7369EE5B9C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1CC187-B791-4C30-98BE-6514FEAC411D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3693F2A-46E1-49EC-9F98-F3932CE1D37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dirty="0">
            <a:solidFill>
              <a:schemeClr val="bg1">
                <a:lumMod val="65000"/>
              </a:schemeClr>
            </a:solidFill>
          </a:endParaRPr>
        </a:p>
      </dgm:t>
    </dgm:pt>
    <dgm:pt modelId="{18F29867-C144-4265-8D3F-4AB548694643}" type="parTrans" cxnId="{5E533650-AF92-44C7-99E8-638BC944EF65}">
      <dgm:prSet/>
      <dgm:spPr/>
      <dgm:t>
        <a:bodyPr/>
        <a:lstStyle/>
        <a:p>
          <a:endParaRPr lang="en-AU"/>
        </a:p>
      </dgm:t>
    </dgm:pt>
    <dgm:pt modelId="{CB811586-347B-4B9E-B59C-3DEB22D9DD3F}" type="sibTrans" cxnId="{5E533650-AF92-44C7-99E8-638BC944EF65}">
      <dgm:prSet/>
      <dgm:spPr/>
      <dgm:t>
        <a:bodyPr/>
        <a:lstStyle/>
        <a:p>
          <a:endParaRPr lang="en-AU"/>
        </a:p>
      </dgm:t>
    </dgm:pt>
    <dgm:pt modelId="{C18392BC-076B-4DAD-A9EA-B61EF48D37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gm:t>
    </dgm:pt>
    <dgm:pt modelId="{A7713843-417F-4FA7-9B7A-9AD2DF137E29}" type="parTrans" cxnId="{074B31B2-C53B-41B3-9109-3C389E6494E5}">
      <dgm:prSet/>
      <dgm:spPr/>
      <dgm:t>
        <a:bodyPr/>
        <a:lstStyle/>
        <a:p>
          <a:endParaRPr lang="en-AU"/>
        </a:p>
      </dgm:t>
    </dgm:pt>
    <dgm:pt modelId="{FB100443-D720-4F27-ADB3-CC2C9D9935BD}" type="sibTrans" cxnId="{074B31B2-C53B-41B3-9109-3C389E6494E5}">
      <dgm:prSet/>
      <dgm:spPr/>
      <dgm:t>
        <a:bodyPr/>
        <a:lstStyle/>
        <a:p>
          <a:endParaRPr lang="en-AU"/>
        </a:p>
      </dgm:t>
    </dgm:pt>
    <dgm:pt modelId="{97788181-EE10-4C0E-A51F-E618B731B50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gm:t>
    </dgm:pt>
    <dgm:pt modelId="{11E1BD1E-B78B-441B-8252-793BA5EA41B6}" type="parTrans" cxnId="{590F7B7F-6D16-4D5D-B2E5-1A4EA5FEC1AE}">
      <dgm:prSet/>
      <dgm:spPr/>
      <dgm:t>
        <a:bodyPr/>
        <a:lstStyle/>
        <a:p>
          <a:endParaRPr lang="en-AU"/>
        </a:p>
      </dgm:t>
    </dgm:pt>
    <dgm:pt modelId="{09A6D699-7BE5-449B-BA03-672D7A3EAFE7}" type="sibTrans" cxnId="{590F7B7F-6D16-4D5D-B2E5-1A4EA5FEC1AE}">
      <dgm:prSet/>
      <dgm:spPr/>
      <dgm:t>
        <a:bodyPr/>
        <a:lstStyle/>
        <a:p>
          <a:endParaRPr lang="en-AU"/>
        </a:p>
      </dgm:t>
    </dgm:pt>
    <dgm:pt modelId="{46FC8B37-7CC1-4BEF-999F-EE3D985083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Impact</a:t>
          </a:r>
        </a:p>
      </dgm:t>
    </dgm:pt>
    <dgm:pt modelId="{329E8C50-E1F4-4BBD-8AA9-F56A98EA8052}" type="parTrans" cxnId="{89CC4F63-668A-4328-B669-0988B541D941}">
      <dgm:prSet/>
      <dgm:spPr/>
      <dgm:t>
        <a:bodyPr/>
        <a:lstStyle/>
        <a:p>
          <a:endParaRPr lang="en-AU"/>
        </a:p>
      </dgm:t>
    </dgm:pt>
    <dgm:pt modelId="{2C96F27B-4610-4BEA-A819-CC9FB6511D88}" type="sibTrans" cxnId="{89CC4F63-668A-4328-B669-0988B541D941}">
      <dgm:prSet/>
      <dgm:spPr/>
      <dgm:t>
        <a:bodyPr/>
        <a:lstStyle/>
        <a:p>
          <a:endParaRPr lang="en-AU"/>
        </a:p>
      </dgm:t>
    </dgm:pt>
    <dgm:pt modelId="{885C86CC-D179-4881-A67C-C8CC8FAD39CA}" type="pres">
      <dgm:prSet presAssocID="{D01CC187-B791-4C30-98BE-6514FEAC411D}" presName="linearFlow" presStyleCnt="0">
        <dgm:presLayoutVars>
          <dgm:dir/>
          <dgm:resizeHandles val="exact"/>
        </dgm:presLayoutVars>
      </dgm:prSet>
      <dgm:spPr/>
    </dgm:pt>
    <dgm:pt modelId="{7D567457-9B0D-47A5-89FE-07367B67D9F5}" type="pres">
      <dgm:prSet presAssocID="{93693F2A-46E1-49EC-9F98-F3932CE1D376}" presName="composite" presStyleCnt="0"/>
      <dgm:spPr/>
    </dgm:pt>
    <dgm:pt modelId="{88C897DE-C43B-48C5-AE30-D85D2A712045}" type="pres">
      <dgm:prSet presAssocID="{93693F2A-46E1-49EC-9F98-F3932CE1D376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3F63EC-DF50-4074-99FE-510B55F778FB}" type="pres">
      <dgm:prSet presAssocID="{93693F2A-46E1-49EC-9F98-F3932CE1D376}" presName="txShp" presStyleLbl="node1" presStyleIdx="0" presStyleCnt="4" custLinFactNeighborX="663" custLinFactNeighborY="-18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C84C01-5B40-4790-9E11-23FE1AF7A05F}" type="pres">
      <dgm:prSet presAssocID="{CB811586-347B-4B9E-B59C-3DEB22D9DD3F}" presName="spacing" presStyleCnt="0"/>
      <dgm:spPr/>
    </dgm:pt>
    <dgm:pt modelId="{327CDD0D-EFAB-4125-BDAD-A73A2A3EB3C0}" type="pres">
      <dgm:prSet presAssocID="{C18392BC-076B-4DAD-A9EA-B61EF48D374E}" presName="composite" presStyleCnt="0"/>
      <dgm:spPr/>
    </dgm:pt>
    <dgm:pt modelId="{25715780-568C-41C5-9932-4969047CA598}" type="pres">
      <dgm:prSet presAssocID="{C18392BC-076B-4DAD-A9EA-B61EF48D374E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A8FACEA4-9BCF-48C8-9146-CD14F2A01488}" type="pres">
      <dgm:prSet presAssocID="{C18392BC-076B-4DAD-A9EA-B61EF48D374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3F2C1C0-1F49-4358-84C0-DE2BF202D7AC}" type="pres">
      <dgm:prSet presAssocID="{FB100443-D720-4F27-ADB3-CC2C9D9935BD}" presName="spacing" presStyleCnt="0"/>
      <dgm:spPr/>
    </dgm:pt>
    <dgm:pt modelId="{8EEBC2E0-78FA-4BB1-B216-23421FA15C4C}" type="pres">
      <dgm:prSet presAssocID="{97788181-EE10-4C0E-A51F-E618B731B501}" presName="composite" presStyleCnt="0"/>
      <dgm:spPr/>
    </dgm:pt>
    <dgm:pt modelId="{0D5A5803-A4F9-43E1-98CF-FE3316317F04}" type="pres">
      <dgm:prSet presAssocID="{97788181-EE10-4C0E-A51F-E618B731B501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5BE70-854B-4E3F-AF13-E1043E0AD6B1}" type="pres">
      <dgm:prSet presAssocID="{97788181-EE10-4C0E-A51F-E618B731B5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2AC083A-6461-4499-9CA5-A334073541D8}" type="pres">
      <dgm:prSet presAssocID="{09A6D699-7BE5-449B-BA03-672D7A3EAFE7}" presName="spacing" presStyleCnt="0"/>
      <dgm:spPr/>
    </dgm:pt>
    <dgm:pt modelId="{64196EAF-C433-4997-A996-4779FD377C6E}" type="pres">
      <dgm:prSet presAssocID="{46FC8B37-7CC1-4BEF-999F-EE3D98508387}" presName="composite" presStyleCnt="0"/>
      <dgm:spPr/>
    </dgm:pt>
    <dgm:pt modelId="{E63865A6-CB9F-4415-9F02-D94C0DE243D5}" type="pres">
      <dgm:prSet presAssocID="{46FC8B37-7CC1-4BEF-999F-EE3D98508387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099B77-22FF-4161-AF65-E7369EE5B9CF}" type="pres">
      <dgm:prSet presAssocID="{46FC8B37-7CC1-4BEF-999F-EE3D9850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90F7B7F-6D16-4D5D-B2E5-1A4EA5FEC1AE}" srcId="{D01CC187-B791-4C30-98BE-6514FEAC411D}" destId="{97788181-EE10-4C0E-A51F-E618B731B501}" srcOrd="2" destOrd="0" parTransId="{11E1BD1E-B78B-441B-8252-793BA5EA41B6}" sibTransId="{09A6D699-7BE5-449B-BA03-672D7A3EAFE7}"/>
    <dgm:cxn modelId="{7D7A4865-FCCF-4030-AB17-80F728EA025F}" type="presOf" srcId="{46FC8B37-7CC1-4BEF-999F-EE3D98508387}" destId="{B6099B77-22FF-4161-AF65-E7369EE5B9CF}" srcOrd="0" destOrd="0" presId="urn:microsoft.com/office/officeart/2005/8/layout/vList3#3"/>
    <dgm:cxn modelId="{89CC4F63-668A-4328-B669-0988B541D941}" srcId="{D01CC187-B791-4C30-98BE-6514FEAC411D}" destId="{46FC8B37-7CC1-4BEF-999F-EE3D98508387}" srcOrd="3" destOrd="0" parTransId="{329E8C50-E1F4-4BBD-8AA9-F56A98EA8052}" sibTransId="{2C96F27B-4610-4BEA-A819-CC9FB6511D88}"/>
    <dgm:cxn modelId="{074B31B2-C53B-41B3-9109-3C389E6494E5}" srcId="{D01CC187-B791-4C30-98BE-6514FEAC411D}" destId="{C18392BC-076B-4DAD-A9EA-B61EF48D374E}" srcOrd="1" destOrd="0" parTransId="{A7713843-417F-4FA7-9B7A-9AD2DF137E29}" sibTransId="{FB100443-D720-4F27-ADB3-CC2C9D9935BD}"/>
    <dgm:cxn modelId="{4C92EE5D-EB5C-4C6B-8B58-BC212975E821}" type="presOf" srcId="{C18392BC-076B-4DAD-A9EA-B61EF48D374E}" destId="{A8FACEA4-9BCF-48C8-9146-CD14F2A01488}" srcOrd="0" destOrd="0" presId="urn:microsoft.com/office/officeart/2005/8/layout/vList3#3"/>
    <dgm:cxn modelId="{FD7989CC-5FE8-4D2F-8F14-C1024F0B4E89}" type="presOf" srcId="{97788181-EE10-4C0E-A51F-E618B731B501}" destId="{59E5BE70-854B-4E3F-AF13-E1043E0AD6B1}" srcOrd="0" destOrd="0" presId="urn:microsoft.com/office/officeart/2005/8/layout/vList3#3"/>
    <dgm:cxn modelId="{8484E872-BC8A-4AB8-91B4-8AF059675EBB}" type="presOf" srcId="{93693F2A-46E1-49EC-9F98-F3932CE1D376}" destId="{F03F63EC-DF50-4074-99FE-510B55F778FB}" srcOrd="0" destOrd="0" presId="urn:microsoft.com/office/officeart/2005/8/layout/vList3#3"/>
    <dgm:cxn modelId="{5E533650-AF92-44C7-99E8-638BC944EF65}" srcId="{D01CC187-B791-4C30-98BE-6514FEAC411D}" destId="{93693F2A-46E1-49EC-9F98-F3932CE1D376}" srcOrd="0" destOrd="0" parTransId="{18F29867-C144-4265-8D3F-4AB548694643}" sibTransId="{CB811586-347B-4B9E-B59C-3DEB22D9DD3F}"/>
    <dgm:cxn modelId="{0327EB1E-2DCA-4283-848B-791C23C80B1C}" type="presOf" srcId="{D01CC187-B791-4C30-98BE-6514FEAC411D}" destId="{885C86CC-D179-4881-A67C-C8CC8FAD39CA}" srcOrd="0" destOrd="0" presId="urn:microsoft.com/office/officeart/2005/8/layout/vList3#3"/>
    <dgm:cxn modelId="{3CC37E07-34ED-4D7C-870B-6560663B0C95}" type="presParOf" srcId="{885C86CC-D179-4881-A67C-C8CC8FAD39CA}" destId="{7D567457-9B0D-47A5-89FE-07367B67D9F5}" srcOrd="0" destOrd="0" presId="urn:microsoft.com/office/officeart/2005/8/layout/vList3#3"/>
    <dgm:cxn modelId="{55AE9840-1808-4A04-914E-9E1417F689C8}" type="presParOf" srcId="{7D567457-9B0D-47A5-89FE-07367B67D9F5}" destId="{88C897DE-C43B-48C5-AE30-D85D2A712045}" srcOrd="0" destOrd="0" presId="urn:microsoft.com/office/officeart/2005/8/layout/vList3#3"/>
    <dgm:cxn modelId="{759DA204-AB7E-45DD-9A24-A176DA6BDF98}" type="presParOf" srcId="{7D567457-9B0D-47A5-89FE-07367B67D9F5}" destId="{F03F63EC-DF50-4074-99FE-510B55F778FB}" srcOrd="1" destOrd="0" presId="urn:microsoft.com/office/officeart/2005/8/layout/vList3#3"/>
    <dgm:cxn modelId="{43AA3B04-7401-46C5-A379-E50F7AAB326E}" type="presParOf" srcId="{885C86CC-D179-4881-A67C-C8CC8FAD39CA}" destId="{1AC84C01-5B40-4790-9E11-23FE1AF7A05F}" srcOrd="1" destOrd="0" presId="urn:microsoft.com/office/officeart/2005/8/layout/vList3#3"/>
    <dgm:cxn modelId="{AD037A13-75BC-4667-9050-9A23D51037DB}" type="presParOf" srcId="{885C86CC-D179-4881-A67C-C8CC8FAD39CA}" destId="{327CDD0D-EFAB-4125-BDAD-A73A2A3EB3C0}" srcOrd="2" destOrd="0" presId="urn:microsoft.com/office/officeart/2005/8/layout/vList3#3"/>
    <dgm:cxn modelId="{0FF275FB-5C82-4F12-B143-E66C28214850}" type="presParOf" srcId="{327CDD0D-EFAB-4125-BDAD-A73A2A3EB3C0}" destId="{25715780-568C-41C5-9932-4969047CA598}" srcOrd="0" destOrd="0" presId="urn:microsoft.com/office/officeart/2005/8/layout/vList3#3"/>
    <dgm:cxn modelId="{E18FBD53-EC01-45CE-8EAC-783892F2F537}" type="presParOf" srcId="{327CDD0D-EFAB-4125-BDAD-A73A2A3EB3C0}" destId="{A8FACEA4-9BCF-48C8-9146-CD14F2A01488}" srcOrd="1" destOrd="0" presId="urn:microsoft.com/office/officeart/2005/8/layout/vList3#3"/>
    <dgm:cxn modelId="{904C8646-C46F-46E0-856C-20A06031A698}" type="presParOf" srcId="{885C86CC-D179-4881-A67C-C8CC8FAD39CA}" destId="{C3F2C1C0-1F49-4358-84C0-DE2BF202D7AC}" srcOrd="3" destOrd="0" presId="urn:microsoft.com/office/officeart/2005/8/layout/vList3#3"/>
    <dgm:cxn modelId="{CC6E0036-4E91-48E1-8B19-B6C3905AF32A}" type="presParOf" srcId="{885C86CC-D179-4881-A67C-C8CC8FAD39CA}" destId="{8EEBC2E0-78FA-4BB1-B216-23421FA15C4C}" srcOrd="4" destOrd="0" presId="urn:microsoft.com/office/officeart/2005/8/layout/vList3#3"/>
    <dgm:cxn modelId="{35743179-B8E9-4C0D-A4E3-46AFAC6BB150}" type="presParOf" srcId="{8EEBC2E0-78FA-4BB1-B216-23421FA15C4C}" destId="{0D5A5803-A4F9-43E1-98CF-FE3316317F04}" srcOrd="0" destOrd="0" presId="urn:microsoft.com/office/officeart/2005/8/layout/vList3#3"/>
    <dgm:cxn modelId="{02730869-17F6-4DA4-A44E-F55853FA8BF1}" type="presParOf" srcId="{8EEBC2E0-78FA-4BB1-B216-23421FA15C4C}" destId="{59E5BE70-854B-4E3F-AF13-E1043E0AD6B1}" srcOrd="1" destOrd="0" presId="urn:microsoft.com/office/officeart/2005/8/layout/vList3#3"/>
    <dgm:cxn modelId="{A595C260-2A03-494A-84F2-361BD437ECB1}" type="presParOf" srcId="{885C86CC-D179-4881-A67C-C8CC8FAD39CA}" destId="{72AC083A-6461-4499-9CA5-A334073541D8}" srcOrd="5" destOrd="0" presId="urn:microsoft.com/office/officeart/2005/8/layout/vList3#3"/>
    <dgm:cxn modelId="{D44E10F0-A27F-4C73-9190-5EB44C85B805}" type="presParOf" srcId="{885C86CC-D179-4881-A67C-C8CC8FAD39CA}" destId="{64196EAF-C433-4997-A996-4779FD377C6E}" srcOrd="6" destOrd="0" presId="urn:microsoft.com/office/officeart/2005/8/layout/vList3#3"/>
    <dgm:cxn modelId="{0F3927C5-DCE7-43AC-A4A2-63C96E9EF462}" type="presParOf" srcId="{64196EAF-C433-4997-A996-4779FD377C6E}" destId="{E63865A6-CB9F-4415-9F02-D94C0DE243D5}" srcOrd="0" destOrd="0" presId="urn:microsoft.com/office/officeart/2005/8/layout/vList3#3"/>
    <dgm:cxn modelId="{72946175-9905-4939-BC6B-FED227BFBA77}" type="presParOf" srcId="{64196EAF-C433-4997-A996-4779FD377C6E}" destId="{B6099B77-22FF-4161-AF65-E7369EE5B9CF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778DF-17B7-7240-B48F-359372CB1991}">
      <dsp:nvSpPr>
        <dsp:cNvPr id="0" name=""/>
        <dsp:cNvSpPr/>
      </dsp:nvSpPr>
      <dsp:spPr>
        <a:xfrm>
          <a:off x="687362" y="1488"/>
          <a:ext cx="1522511" cy="9135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687362" y="1488"/>
        <a:ext cx="1522511" cy="913507"/>
      </dsp:txXfrm>
    </dsp:sp>
    <dsp:sp modelId="{E42FC418-119D-C34B-A201-8B5589420FFE}">
      <dsp:nvSpPr>
        <dsp:cNvPr id="0" name=""/>
        <dsp:cNvSpPr/>
      </dsp:nvSpPr>
      <dsp:spPr>
        <a:xfrm>
          <a:off x="2362125" y="1488"/>
          <a:ext cx="1522511" cy="9135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2362125" y="1488"/>
        <a:ext cx="1522511" cy="913507"/>
      </dsp:txXfrm>
    </dsp:sp>
    <dsp:sp modelId="{0D63FD3E-4AA8-1647-8EAA-178C26CC49CF}">
      <dsp:nvSpPr>
        <dsp:cNvPr id="0" name=""/>
        <dsp:cNvSpPr/>
      </dsp:nvSpPr>
      <dsp:spPr>
        <a:xfrm>
          <a:off x="687362" y="1067246"/>
          <a:ext cx="1522511" cy="9135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687362" y="1067246"/>
        <a:ext cx="1522511" cy="913507"/>
      </dsp:txXfrm>
    </dsp:sp>
    <dsp:sp modelId="{0EEBB794-E436-3041-8268-F513E9EB3200}">
      <dsp:nvSpPr>
        <dsp:cNvPr id="0" name=""/>
        <dsp:cNvSpPr/>
      </dsp:nvSpPr>
      <dsp:spPr>
        <a:xfrm>
          <a:off x="2362125" y="1067246"/>
          <a:ext cx="1522511" cy="9135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2362125" y="1067246"/>
        <a:ext cx="1522511" cy="913507"/>
      </dsp:txXfrm>
    </dsp:sp>
    <dsp:sp modelId="{6B737DB0-B00B-A54E-995C-6D6C786371B7}">
      <dsp:nvSpPr>
        <dsp:cNvPr id="0" name=""/>
        <dsp:cNvSpPr/>
      </dsp:nvSpPr>
      <dsp:spPr>
        <a:xfrm>
          <a:off x="1524744" y="2133004"/>
          <a:ext cx="1522511" cy="9135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1524744" y="2133004"/>
        <a:ext cx="1522511" cy="913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F63EC-DF50-4074-99FE-510B55F778FB}">
      <dsp:nvSpPr>
        <dsp:cNvPr id="0" name=""/>
        <dsp:cNvSpPr/>
      </dsp:nvSpPr>
      <dsp:spPr>
        <a:xfrm rot="10800000">
          <a:off x="1255363" y="0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1"/>
              </a:solidFill>
              <a:latin typeface="Calibri" pitchFamily="34" charset="0"/>
            </a:rPr>
            <a:t>Background</a:t>
          </a:r>
          <a:endParaRPr lang="en-AU" sz="3300" kern="1200" dirty="0">
            <a:solidFill>
              <a:schemeClr val="accent1"/>
            </a:solidFill>
          </a:endParaRPr>
        </a:p>
      </dsp:txBody>
      <dsp:txXfrm rot="10800000">
        <a:off x="1462770" y="0"/>
        <a:ext cx="3846433" cy="829627"/>
      </dsp:txXfrm>
    </dsp:sp>
    <dsp:sp modelId="{88C897DE-C43B-48C5-AE30-D85D2A712045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CEA4-9BCF-48C8-9146-CD14F2A01488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1"/>
              </a:solidFill>
              <a:latin typeface="Calibri" pitchFamily="34" charset="0"/>
            </a:rPr>
            <a:t>Methodology</a:t>
          </a:r>
        </a:p>
      </dsp:txBody>
      <dsp:txXfrm rot="10800000">
        <a:off x="1435893" y="1078547"/>
        <a:ext cx="3846433" cy="829627"/>
      </dsp:txXfrm>
    </dsp:sp>
    <dsp:sp modelId="{25715780-568C-41C5-9932-4969047CA598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BE70-854B-4E3F-AF13-E1043E0AD6B1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1"/>
              </a:solidFill>
              <a:latin typeface="Calibri" pitchFamily="34" charset="0"/>
            </a:rPr>
            <a:t>PAFs by Exposure</a:t>
          </a:r>
        </a:p>
      </dsp:txBody>
      <dsp:txXfrm rot="10800000">
        <a:off x="1435893" y="2155825"/>
        <a:ext cx="3846433" cy="829627"/>
      </dsp:txXfrm>
    </dsp:sp>
    <dsp:sp modelId="{0D5A5803-A4F9-43E1-98CF-FE3316317F04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9B77-22FF-4161-AF65-E7369EE5B9CF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1"/>
              </a:solidFill>
              <a:latin typeface="Calibri" pitchFamily="34" charset="0"/>
            </a:rPr>
            <a:t>Impact</a:t>
          </a:r>
        </a:p>
      </dsp:txBody>
      <dsp:txXfrm rot="10800000">
        <a:off x="1435893" y="3233102"/>
        <a:ext cx="3846433" cy="829627"/>
      </dsp:txXfrm>
    </dsp:sp>
    <dsp:sp modelId="{E63865A6-CB9F-4415-9F02-D94C0DE243D5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F63EC-DF50-4074-99FE-510B55F778FB}">
      <dsp:nvSpPr>
        <dsp:cNvPr id="0" name=""/>
        <dsp:cNvSpPr/>
      </dsp:nvSpPr>
      <dsp:spPr>
        <a:xfrm rot="10800000">
          <a:off x="1255363" y="0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Background</a:t>
          </a:r>
          <a:endParaRPr lang="en-AU" sz="3300" kern="120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1462770" y="0"/>
        <a:ext cx="3846433" cy="829627"/>
      </dsp:txXfrm>
    </dsp:sp>
    <dsp:sp modelId="{88C897DE-C43B-48C5-AE30-D85D2A712045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CEA4-9BCF-48C8-9146-CD14F2A01488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sp:txBody>
      <dsp:txXfrm rot="10800000">
        <a:off x="1435893" y="1078547"/>
        <a:ext cx="3846433" cy="829627"/>
      </dsp:txXfrm>
    </dsp:sp>
    <dsp:sp modelId="{25715780-568C-41C5-9932-4969047CA598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BE70-854B-4E3F-AF13-E1043E0AD6B1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sp:txBody>
      <dsp:txXfrm rot="10800000">
        <a:off x="1435893" y="2155825"/>
        <a:ext cx="3846433" cy="829627"/>
      </dsp:txXfrm>
    </dsp:sp>
    <dsp:sp modelId="{0D5A5803-A4F9-43E1-98CF-FE3316317F04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9B77-22FF-4161-AF65-E7369EE5B9CF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sp:txBody>
      <dsp:txXfrm rot="10800000">
        <a:off x="1435893" y="3233102"/>
        <a:ext cx="3846433" cy="829627"/>
      </dsp:txXfrm>
    </dsp:sp>
    <dsp:sp modelId="{E63865A6-CB9F-4415-9F02-D94C0DE243D5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F63EC-DF50-4074-99FE-510B55F778FB}">
      <dsp:nvSpPr>
        <dsp:cNvPr id="0" name=""/>
        <dsp:cNvSpPr/>
      </dsp:nvSpPr>
      <dsp:spPr>
        <a:xfrm rot="10800000">
          <a:off x="1255363" y="0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sz="3300" kern="1200" dirty="0">
            <a:solidFill>
              <a:schemeClr val="bg1">
                <a:lumMod val="65000"/>
              </a:schemeClr>
            </a:solidFill>
          </a:endParaRPr>
        </a:p>
      </dsp:txBody>
      <dsp:txXfrm rot="10800000">
        <a:off x="1462770" y="0"/>
        <a:ext cx="3846433" cy="829627"/>
      </dsp:txXfrm>
    </dsp:sp>
    <dsp:sp modelId="{88C897DE-C43B-48C5-AE30-D85D2A712045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CEA4-9BCF-48C8-9146-CD14F2A01488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Methodology</a:t>
          </a:r>
        </a:p>
      </dsp:txBody>
      <dsp:txXfrm rot="10800000">
        <a:off x="1435893" y="1078547"/>
        <a:ext cx="3846433" cy="829627"/>
      </dsp:txXfrm>
    </dsp:sp>
    <dsp:sp modelId="{25715780-568C-41C5-9932-4969047CA598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BE70-854B-4E3F-AF13-E1043E0AD6B1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sp:txBody>
      <dsp:txXfrm rot="10800000">
        <a:off x="1435893" y="2155825"/>
        <a:ext cx="3846433" cy="829627"/>
      </dsp:txXfrm>
    </dsp:sp>
    <dsp:sp modelId="{0D5A5803-A4F9-43E1-98CF-FE3316317F04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9B77-22FF-4161-AF65-E7369EE5B9CF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sp:txBody>
      <dsp:txXfrm rot="10800000">
        <a:off x="1435893" y="3233102"/>
        <a:ext cx="3846433" cy="829627"/>
      </dsp:txXfrm>
    </dsp:sp>
    <dsp:sp modelId="{E63865A6-CB9F-4415-9F02-D94C0DE243D5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F63EC-DF50-4074-99FE-510B55F778FB}">
      <dsp:nvSpPr>
        <dsp:cNvPr id="0" name=""/>
        <dsp:cNvSpPr/>
      </dsp:nvSpPr>
      <dsp:spPr>
        <a:xfrm rot="10800000">
          <a:off x="1255363" y="0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sz="3300" kern="1200" dirty="0">
            <a:solidFill>
              <a:schemeClr val="bg1">
                <a:lumMod val="65000"/>
              </a:schemeClr>
            </a:solidFill>
          </a:endParaRPr>
        </a:p>
      </dsp:txBody>
      <dsp:txXfrm rot="10800000">
        <a:off x="1462770" y="0"/>
        <a:ext cx="3846433" cy="829627"/>
      </dsp:txXfrm>
    </dsp:sp>
    <dsp:sp modelId="{88C897DE-C43B-48C5-AE30-D85D2A712045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CEA4-9BCF-48C8-9146-CD14F2A01488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sp:txBody>
      <dsp:txXfrm rot="10800000">
        <a:off x="1435893" y="1078547"/>
        <a:ext cx="3846433" cy="829627"/>
      </dsp:txXfrm>
    </dsp:sp>
    <dsp:sp modelId="{25715780-568C-41C5-9932-4969047CA598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BE70-854B-4E3F-AF13-E1043E0AD6B1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PAFs by Exposure</a:t>
          </a:r>
        </a:p>
      </dsp:txBody>
      <dsp:txXfrm rot="10800000">
        <a:off x="1435893" y="2155825"/>
        <a:ext cx="3846433" cy="829627"/>
      </dsp:txXfrm>
    </dsp:sp>
    <dsp:sp modelId="{0D5A5803-A4F9-43E1-98CF-FE3316317F04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9B77-22FF-4161-AF65-E7369EE5B9CF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Impact</a:t>
          </a:r>
        </a:p>
      </dsp:txBody>
      <dsp:txXfrm rot="10800000">
        <a:off x="1435893" y="3233102"/>
        <a:ext cx="3846433" cy="829627"/>
      </dsp:txXfrm>
    </dsp:sp>
    <dsp:sp modelId="{E63865A6-CB9F-4415-9F02-D94C0DE243D5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F63EC-DF50-4074-99FE-510B55F778FB}">
      <dsp:nvSpPr>
        <dsp:cNvPr id="0" name=""/>
        <dsp:cNvSpPr/>
      </dsp:nvSpPr>
      <dsp:spPr>
        <a:xfrm rot="10800000">
          <a:off x="1255363" y="0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Background</a:t>
          </a:r>
          <a:endParaRPr lang="en-AU" sz="3300" kern="1200" dirty="0">
            <a:solidFill>
              <a:schemeClr val="bg1">
                <a:lumMod val="65000"/>
              </a:schemeClr>
            </a:solidFill>
          </a:endParaRPr>
        </a:p>
      </dsp:txBody>
      <dsp:txXfrm rot="10800000">
        <a:off x="1462770" y="0"/>
        <a:ext cx="3846433" cy="829627"/>
      </dsp:txXfrm>
    </dsp:sp>
    <dsp:sp modelId="{88C897DE-C43B-48C5-AE30-D85D2A712045}">
      <dsp:nvSpPr>
        <dsp:cNvPr id="0" name=""/>
        <dsp:cNvSpPr/>
      </dsp:nvSpPr>
      <dsp:spPr>
        <a:xfrm>
          <a:off x="813673" y="1270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ACEA4-9BCF-48C8-9146-CD14F2A01488}">
      <dsp:nvSpPr>
        <dsp:cNvPr id="0" name=""/>
        <dsp:cNvSpPr/>
      </dsp:nvSpPr>
      <dsp:spPr>
        <a:xfrm rot="10800000">
          <a:off x="1228486" y="1078547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Methodology</a:t>
          </a:r>
        </a:p>
      </dsp:txBody>
      <dsp:txXfrm rot="10800000">
        <a:off x="1435893" y="1078547"/>
        <a:ext cx="3846433" cy="829627"/>
      </dsp:txXfrm>
    </dsp:sp>
    <dsp:sp modelId="{25715780-568C-41C5-9932-4969047CA598}">
      <dsp:nvSpPr>
        <dsp:cNvPr id="0" name=""/>
        <dsp:cNvSpPr/>
      </dsp:nvSpPr>
      <dsp:spPr>
        <a:xfrm>
          <a:off x="813673" y="1078547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BE70-854B-4E3F-AF13-E1043E0AD6B1}">
      <dsp:nvSpPr>
        <dsp:cNvPr id="0" name=""/>
        <dsp:cNvSpPr/>
      </dsp:nvSpPr>
      <dsp:spPr>
        <a:xfrm rot="10800000">
          <a:off x="1228486" y="2155825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</a:rPr>
            <a:t>PAFs by Exposure</a:t>
          </a:r>
        </a:p>
      </dsp:txBody>
      <dsp:txXfrm rot="10800000">
        <a:off x="1435893" y="2155825"/>
        <a:ext cx="3846433" cy="829627"/>
      </dsp:txXfrm>
    </dsp:sp>
    <dsp:sp modelId="{0D5A5803-A4F9-43E1-98CF-FE3316317F04}">
      <dsp:nvSpPr>
        <dsp:cNvPr id="0" name=""/>
        <dsp:cNvSpPr/>
      </dsp:nvSpPr>
      <dsp:spPr>
        <a:xfrm>
          <a:off x="813673" y="2155825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99B77-22FF-4161-AF65-E7369EE5B9CF}">
      <dsp:nvSpPr>
        <dsp:cNvPr id="0" name=""/>
        <dsp:cNvSpPr/>
      </dsp:nvSpPr>
      <dsp:spPr>
        <a:xfrm rot="10800000">
          <a:off x="1228486" y="3233102"/>
          <a:ext cx="4053840" cy="82962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84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300" b="1" kern="1200" dirty="0" smtClean="0">
              <a:solidFill>
                <a:schemeClr val="accent6">
                  <a:lumMod val="10000"/>
                </a:schemeClr>
              </a:solidFill>
              <a:latin typeface="Calibri" pitchFamily="34" charset="0"/>
            </a:rPr>
            <a:t>Impact</a:t>
          </a:r>
        </a:p>
      </dsp:txBody>
      <dsp:txXfrm rot="10800000">
        <a:off x="1435893" y="3233102"/>
        <a:ext cx="3846433" cy="829627"/>
      </dsp:txXfrm>
    </dsp:sp>
    <dsp:sp modelId="{E63865A6-CB9F-4415-9F02-D94C0DE243D5}">
      <dsp:nvSpPr>
        <dsp:cNvPr id="0" name=""/>
        <dsp:cNvSpPr/>
      </dsp:nvSpPr>
      <dsp:spPr>
        <a:xfrm>
          <a:off x="813673" y="3233102"/>
          <a:ext cx="829627" cy="8296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0.46119</cdr:x>
      <cdr:y>0.30236</cdr:y>
    </cdr:from>
    <cdr:to>
      <cdr:x>0.69681</cdr:x>
      <cdr:y>0.3694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823174" y="1439974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3920</a:t>
          </a:r>
          <a:r>
            <a:rPr lang="en-AU" sz="1400" b="1" baseline="0" dirty="0">
              <a:latin typeface="Calibri" panose="020F0502020204030204" pitchFamily="34" charset="0"/>
            </a:rPr>
            <a:t> (3.4%</a:t>
          </a:r>
          <a:r>
            <a:rPr lang="en-AU" sz="1400" b="1" dirty="0">
              <a:latin typeface="Calibri" panose="020F050202020403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0.55713</cdr:x>
      <cdr:y>0.22039</cdr:y>
    </cdr:from>
    <cdr:to>
      <cdr:x>0.79275</cdr:x>
      <cdr:y>0.28743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18506" y="104959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6948</a:t>
          </a:r>
          <a:r>
            <a:rPr lang="en-AU" sz="1400" b="1" baseline="0" dirty="0">
              <a:latin typeface="Calibri" panose="020F0502020204030204" pitchFamily="34" charset="0"/>
            </a:rPr>
            <a:t> (6.0%)</a:t>
          </a:r>
          <a:endParaRPr lang="en-A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0.54874</cdr:x>
      <cdr:y>0.13842</cdr:y>
    </cdr:from>
    <cdr:to>
      <cdr:x>0.78436</cdr:x>
      <cdr:y>0.20546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548954" y="65921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7219</a:t>
          </a:r>
          <a:r>
            <a:rPr lang="en-AU" sz="1400" b="1" baseline="0" dirty="0">
              <a:latin typeface="Calibri" panose="020F0502020204030204" pitchFamily="34" charset="0"/>
            </a:rPr>
            <a:t> (6.2%)</a:t>
          </a:r>
          <a:endParaRPr lang="en-A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0.44078</cdr:x>
      <cdr:y>0.38433</cdr:y>
    </cdr:from>
    <cdr:to>
      <cdr:x>0.6764</cdr:x>
      <cdr:y>0.45137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3653977" y="183035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3259 (2.8%)</a:t>
          </a:r>
        </a:p>
      </cdr:txBody>
    </cdr:sp>
  </cdr:relSizeAnchor>
  <cdr:relSizeAnchor xmlns:cdr="http://schemas.openxmlformats.org/drawingml/2006/chartDrawing">
    <cdr:from>
      <cdr:x>0.43724</cdr:x>
      <cdr:y>0.4663</cdr:y>
    </cdr:from>
    <cdr:to>
      <cdr:x>0.67287</cdr:x>
      <cdr:y>0.53334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24631" y="2220738"/>
          <a:ext cx="1953347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3204 (2.7%)</a:t>
          </a:r>
        </a:p>
      </cdr:txBody>
    </cdr:sp>
  </cdr:relSizeAnchor>
  <cdr:relSizeAnchor xmlns:cdr="http://schemas.openxmlformats.org/drawingml/2006/chartDrawing">
    <cdr:from>
      <cdr:x>0.40217</cdr:x>
      <cdr:y>0.54827</cdr:y>
    </cdr:from>
    <cdr:to>
      <cdr:x>0.63779</cdr:x>
      <cdr:y>0.61531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333905" y="261112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1811 (1.6%)</a:t>
          </a:r>
        </a:p>
      </cdr:txBody>
    </cdr:sp>
  </cdr:relSizeAnchor>
  <cdr:relSizeAnchor xmlns:cdr="http://schemas.openxmlformats.org/drawingml/2006/chartDrawing">
    <cdr:from>
      <cdr:x>0.36524</cdr:x>
      <cdr:y>0.63024</cdr:y>
    </cdr:from>
    <cdr:to>
      <cdr:x>0.60086</cdr:x>
      <cdr:y>0.69728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3027759" y="300150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539 (0.5%)</a:t>
          </a:r>
        </a:p>
      </cdr:txBody>
    </cdr:sp>
  </cdr:relSizeAnchor>
  <cdr:relSizeAnchor xmlns:cdr="http://schemas.openxmlformats.org/drawingml/2006/chartDrawing">
    <cdr:from>
      <cdr:x>0.36657</cdr:x>
      <cdr:y>0.71221</cdr:y>
    </cdr:from>
    <cdr:to>
      <cdr:x>0.60219</cdr:x>
      <cdr:y>0.77925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038785" y="3391884"/>
          <a:ext cx="1953263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431 (0.4%)</a:t>
          </a:r>
        </a:p>
      </cdr:txBody>
    </cdr:sp>
  </cdr:relSizeAnchor>
  <cdr:relSizeAnchor xmlns:cdr="http://schemas.openxmlformats.org/drawingml/2006/chartDrawing">
    <cdr:from>
      <cdr:x>0.36418</cdr:x>
      <cdr:y>0.79418</cdr:y>
    </cdr:from>
    <cdr:to>
      <cdr:x>0.5998</cdr:x>
      <cdr:y>0.86122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3018972" y="378226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235 (0.2%)</a:t>
          </a:r>
        </a:p>
      </cdr:txBody>
    </cdr:sp>
  </cdr:relSizeAnchor>
  <cdr:relSizeAnchor xmlns:cdr="http://schemas.openxmlformats.org/drawingml/2006/chartDrawing">
    <cdr:from>
      <cdr:x>0.80559</cdr:x>
      <cdr:y>0.05223</cdr:y>
    </cdr:from>
    <cdr:to>
      <cdr:x>0.95515</cdr:x>
      <cdr:y>0.11927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6678270" y="248731"/>
          <a:ext cx="1239831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Arial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Arial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Arial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Arial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Arial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Arial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Arial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Arial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r>
            <a:rPr lang="en-AU" sz="1400" b="1" baseline="0" dirty="0" smtClean="0">
              <a:latin typeface="Calibri" panose="020F0502020204030204" pitchFamily="34" charset="0"/>
            </a:rPr>
            <a:t>15522 (13.3%)</a:t>
          </a:r>
          <a:endParaRPr lang="en-A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0.94933</cdr:y>
    </cdr:from>
    <cdr:to>
      <cdr:x>0.59912</cdr:x>
      <cdr:y>1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-376518" y="3657600"/>
          <a:ext cx="3200400" cy="1809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900" dirty="0"/>
            <a:t>* radon and background radiation only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0.46119</cdr:x>
      <cdr:y>0.30236</cdr:y>
    </cdr:from>
    <cdr:to>
      <cdr:x>0.69681</cdr:x>
      <cdr:y>0.3694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823174" y="1439974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3920</a:t>
          </a:r>
          <a:r>
            <a:rPr lang="en-AU" sz="1400" b="1" baseline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 (3.4%</a:t>
          </a:r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0.55713</cdr:x>
      <cdr:y>0.22039</cdr:y>
    </cdr:from>
    <cdr:to>
      <cdr:x>0.79275</cdr:x>
      <cdr:y>0.28743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18506" y="104959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6948</a:t>
          </a:r>
          <a:r>
            <a:rPr lang="en-AU" sz="1400" b="1" baseline="0" dirty="0">
              <a:latin typeface="Calibri" panose="020F0502020204030204" pitchFamily="34" charset="0"/>
            </a:rPr>
            <a:t> (6.0%)</a:t>
          </a:r>
          <a:endParaRPr lang="en-A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0.54874</cdr:x>
      <cdr:y>0.13842</cdr:y>
    </cdr:from>
    <cdr:to>
      <cdr:x>0.78436</cdr:x>
      <cdr:y>0.20546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548954" y="65921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7219</a:t>
          </a:r>
          <a:r>
            <a:rPr lang="en-AU" sz="1400" b="1" baseline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 (6.2%)</a:t>
          </a:r>
          <a:endParaRPr lang="en-AU" sz="1400" b="1" dirty="0">
            <a:solidFill>
              <a:schemeClr val="bg1">
                <a:lumMod val="6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0.44078</cdr:x>
      <cdr:y>0.38433</cdr:y>
    </cdr:from>
    <cdr:to>
      <cdr:x>0.6764</cdr:x>
      <cdr:y>0.45137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3653977" y="183035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3259 (2.8%)</a:t>
          </a:r>
        </a:p>
      </cdr:txBody>
    </cdr:sp>
  </cdr:relSizeAnchor>
  <cdr:relSizeAnchor xmlns:cdr="http://schemas.openxmlformats.org/drawingml/2006/chartDrawing">
    <cdr:from>
      <cdr:x>0.43724</cdr:x>
      <cdr:y>0.4663</cdr:y>
    </cdr:from>
    <cdr:to>
      <cdr:x>0.67287</cdr:x>
      <cdr:y>0.53334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24631" y="2220738"/>
          <a:ext cx="1953347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3204 (2.7%)</a:t>
          </a:r>
        </a:p>
      </cdr:txBody>
    </cdr:sp>
  </cdr:relSizeAnchor>
  <cdr:relSizeAnchor xmlns:cdr="http://schemas.openxmlformats.org/drawingml/2006/chartDrawing">
    <cdr:from>
      <cdr:x>0.40217</cdr:x>
      <cdr:y>0.54827</cdr:y>
    </cdr:from>
    <cdr:to>
      <cdr:x>0.63779</cdr:x>
      <cdr:y>0.61531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333905" y="261112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1811 (1.6%)</a:t>
          </a:r>
        </a:p>
      </cdr:txBody>
    </cdr:sp>
  </cdr:relSizeAnchor>
  <cdr:relSizeAnchor xmlns:cdr="http://schemas.openxmlformats.org/drawingml/2006/chartDrawing">
    <cdr:from>
      <cdr:x>0.36524</cdr:x>
      <cdr:y>0.63024</cdr:y>
    </cdr:from>
    <cdr:to>
      <cdr:x>0.60086</cdr:x>
      <cdr:y>0.69728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3027759" y="300150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539 (0.5%)</a:t>
          </a:r>
        </a:p>
      </cdr:txBody>
    </cdr:sp>
  </cdr:relSizeAnchor>
  <cdr:relSizeAnchor xmlns:cdr="http://schemas.openxmlformats.org/drawingml/2006/chartDrawing">
    <cdr:from>
      <cdr:x>0.36657</cdr:x>
      <cdr:y>0.71221</cdr:y>
    </cdr:from>
    <cdr:to>
      <cdr:x>0.60219</cdr:x>
      <cdr:y>0.77925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038785" y="3391884"/>
          <a:ext cx="1953263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431 (0.4%)</a:t>
          </a:r>
        </a:p>
      </cdr:txBody>
    </cdr:sp>
  </cdr:relSizeAnchor>
  <cdr:relSizeAnchor xmlns:cdr="http://schemas.openxmlformats.org/drawingml/2006/chartDrawing">
    <cdr:from>
      <cdr:x>0.36418</cdr:x>
      <cdr:y>0.79418</cdr:y>
    </cdr:from>
    <cdr:to>
      <cdr:x>0.5998</cdr:x>
      <cdr:y>0.86122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3018972" y="378226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235 (0.2%)</a:t>
          </a:r>
        </a:p>
      </cdr:txBody>
    </cdr:sp>
  </cdr:relSizeAnchor>
  <cdr:relSizeAnchor xmlns:cdr="http://schemas.openxmlformats.org/drawingml/2006/chartDrawing">
    <cdr:from>
      <cdr:x>0.80559</cdr:x>
      <cdr:y>0.05223</cdr:y>
    </cdr:from>
    <cdr:to>
      <cdr:x>0.95515</cdr:x>
      <cdr:y>0.11927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6678270" y="248731"/>
          <a:ext cx="1239831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Arial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Arial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Arial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Arial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Arial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Arial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Arial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Arial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r>
            <a:rPr lang="en-AU" sz="1400" b="1" baseline="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rPr>
            <a:t>15522 (13.3%)</a:t>
          </a:r>
          <a:endParaRPr lang="en-AU" sz="1400" b="1" dirty="0">
            <a:solidFill>
              <a:schemeClr val="bg1">
                <a:lumMod val="6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0.94933</cdr:y>
    </cdr:from>
    <cdr:to>
      <cdr:x>0.59912</cdr:x>
      <cdr:y>1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-376518" y="3657600"/>
          <a:ext cx="3200400" cy="1809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900" dirty="0"/>
            <a:t>* radon and background radiation only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0.46119</cdr:x>
      <cdr:y>0.30236</cdr:y>
    </cdr:from>
    <cdr:to>
      <cdr:x>0.69681</cdr:x>
      <cdr:y>0.3694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823174" y="1439974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3920</a:t>
          </a:r>
          <a:r>
            <a:rPr lang="en-AU" sz="1400" b="1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 (3.4%</a:t>
          </a:r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0.55713</cdr:x>
      <cdr:y>0.22039</cdr:y>
    </cdr:from>
    <cdr:to>
      <cdr:x>0.79275</cdr:x>
      <cdr:y>0.28743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18506" y="104959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6948</a:t>
          </a:r>
          <a:r>
            <a:rPr lang="en-AU" sz="1400" b="1" baseline="0" dirty="0">
              <a:latin typeface="Calibri" panose="020F0502020204030204" pitchFamily="34" charset="0"/>
            </a:rPr>
            <a:t> (6.0%)</a:t>
          </a:r>
          <a:endParaRPr lang="en-A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0.54874</cdr:x>
      <cdr:y>0.13842</cdr:y>
    </cdr:from>
    <cdr:to>
      <cdr:x>0.78436</cdr:x>
      <cdr:y>0.20546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548954" y="65921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7219</a:t>
          </a:r>
          <a:r>
            <a:rPr lang="en-AU" sz="1400" b="1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 (6.2%)</a:t>
          </a:r>
          <a:endParaRPr lang="en-AU" sz="1400" b="1" dirty="0">
            <a:solidFill>
              <a:schemeClr val="bg1">
                <a:lumMod val="7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0.44078</cdr:x>
      <cdr:y>0.38433</cdr:y>
    </cdr:from>
    <cdr:to>
      <cdr:x>0.6764</cdr:x>
      <cdr:y>0.45137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3653977" y="183035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3259 (2.8%)</a:t>
          </a:r>
        </a:p>
      </cdr:txBody>
    </cdr:sp>
  </cdr:relSizeAnchor>
  <cdr:relSizeAnchor xmlns:cdr="http://schemas.openxmlformats.org/drawingml/2006/chartDrawing">
    <cdr:from>
      <cdr:x>0.43724</cdr:x>
      <cdr:y>0.4663</cdr:y>
    </cdr:from>
    <cdr:to>
      <cdr:x>0.67287</cdr:x>
      <cdr:y>0.53334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24631" y="2220738"/>
          <a:ext cx="1953347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3204 (2.7%)</a:t>
          </a:r>
        </a:p>
      </cdr:txBody>
    </cdr:sp>
  </cdr:relSizeAnchor>
  <cdr:relSizeAnchor xmlns:cdr="http://schemas.openxmlformats.org/drawingml/2006/chartDrawing">
    <cdr:from>
      <cdr:x>0.40217</cdr:x>
      <cdr:y>0.54827</cdr:y>
    </cdr:from>
    <cdr:to>
      <cdr:x>0.63779</cdr:x>
      <cdr:y>0.61531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333905" y="261112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1811 (1.6%)</a:t>
          </a:r>
        </a:p>
      </cdr:txBody>
    </cdr:sp>
  </cdr:relSizeAnchor>
  <cdr:relSizeAnchor xmlns:cdr="http://schemas.openxmlformats.org/drawingml/2006/chartDrawing">
    <cdr:from>
      <cdr:x>0.36524</cdr:x>
      <cdr:y>0.63024</cdr:y>
    </cdr:from>
    <cdr:to>
      <cdr:x>0.60086</cdr:x>
      <cdr:y>0.69728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3027759" y="300150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539 (0.5%)</a:t>
          </a:r>
        </a:p>
      </cdr:txBody>
    </cdr:sp>
  </cdr:relSizeAnchor>
  <cdr:relSizeAnchor xmlns:cdr="http://schemas.openxmlformats.org/drawingml/2006/chartDrawing">
    <cdr:from>
      <cdr:x>0.36657</cdr:x>
      <cdr:y>0.71221</cdr:y>
    </cdr:from>
    <cdr:to>
      <cdr:x>0.60219</cdr:x>
      <cdr:y>0.77925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038785" y="3391884"/>
          <a:ext cx="1953263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431 (0.4%)</a:t>
          </a:r>
        </a:p>
      </cdr:txBody>
    </cdr:sp>
  </cdr:relSizeAnchor>
  <cdr:relSizeAnchor xmlns:cdr="http://schemas.openxmlformats.org/drawingml/2006/chartDrawing">
    <cdr:from>
      <cdr:x>0.36418</cdr:x>
      <cdr:y>0.79418</cdr:y>
    </cdr:from>
    <cdr:to>
      <cdr:x>0.5998</cdr:x>
      <cdr:y>0.86122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3018972" y="378226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235 (0.2%)</a:t>
          </a:r>
        </a:p>
      </cdr:txBody>
    </cdr:sp>
  </cdr:relSizeAnchor>
  <cdr:relSizeAnchor xmlns:cdr="http://schemas.openxmlformats.org/drawingml/2006/chartDrawing">
    <cdr:from>
      <cdr:x>0.80559</cdr:x>
      <cdr:y>0.05223</cdr:y>
    </cdr:from>
    <cdr:to>
      <cdr:x>0.95515</cdr:x>
      <cdr:y>0.11927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6678270" y="248731"/>
          <a:ext cx="1239831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Arial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Arial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Arial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Arial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Arial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Arial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Arial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Arial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r>
            <a:rPr lang="en-AU" sz="1400" b="1" baseline="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15522 (13.3%)</a:t>
          </a:r>
          <a:endParaRPr lang="en-AU" sz="1400" b="1" dirty="0">
            <a:solidFill>
              <a:schemeClr val="bg1">
                <a:lumMod val="7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0.94933</cdr:y>
    </cdr:from>
    <cdr:to>
      <cdr:x>0.59912</cdr:x>
      <cdr:y>1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-376518" y="3657600"/>
          <a:ext cx="3200400" cy="1809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900" dirty="0"/>
            <a:t>* radon and background radiation only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0.46119</cdr:x>
      <cdr:y>0.30236</cdr:y>
    </cdr:from>
    <cdr:to>
      <cdr:x>0.69681</cdr:x>
      <cdr:y>0.3694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823174" y="1439974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3920</a:t>
          </a:r>
          <a:r>
            <a:rPr lang="en-AU" sz="1400" b="1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 (3.4%</a:t>
          </a:r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0.55713</cdr:x>
      <cdr:y>0.22039</cdr:y>
    </cdr:from>
    <cdr:to>
      <cdr:x>0.79275</cdr:x>
      <cdr:y>0.28743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18506" y="104959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6948</a:t>
          </a:r>
          <a:r>
            <a:rPr lang="en-AU" sz="1400" b="1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 (6.0%)</a:t>
          </a:r>
          <a:endParaRPr lang="en-AU" sz="1400" b="1" dirty="0">
            <a:solidFill>
              <a:schemeClr val="bg1">
                <a:lumMod val="7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0.54874</cdr:x>
      <cdr:y>0.13842</cdr:y>
    </cdr:from>
    <cdr:to>
      <cdr:x>0.78436</cdr:x>
      <cdr:y>0.20546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548954" y="65921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7219</a:t>
          </a:r>
          <a:r>
            <a:rPr lang="en-AU" sz="1400" b="1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 (6.2%)</a:t>
          </a:r>
          <a:endParaRPr lang="en-AU" sz="1400" b="1" dirty="0">
            <a:solidFill>
              <a:schemeClr val="bg1">
                <a:lumMod val="7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0.44078</cdr:x>
      <cdr:y>0.38433</cdr:y>
    </cdr:from>
    <cdr:to>
      <cdr:x>0.6764</cdr:x>
      <cdr:y>0.45137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3653977" y="183035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b="1" dirty="0">
              <a:latin typeface="Calibri" panose="020F0502020204030204" pitchFamily="34" charset="0"/>
            </a:rPr>
            <a:t>3259 (2.8%)</a:t>
          </a:r>
        </a:p>
      </cdr:txBody>
    </cdr:sp>
  </cdr:relSizeAnchor>
  <cdr:relSizeAnchor xmlns:cdr="http://schemas.openxmlformats.org/drawingml/2006/chartDrawing">
    <cdr:from>
      <cdr:x>0.43724</cdr:x>
      <cdr:y>0.4663</cdr:y>
    </cdr:from>
    <cdr:to>
      <cdr:x>0.67287</cdr:x>
      <cdr:y>0.53334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24631" y="2220738"/>
          <a:ext cx="1953347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3204 (2.7%)</a:t>
          </a:r>
        </a:p>
      </cdr:txBody>
    </cdr:sp>
  </cdr:relSizeAnchor>
  <cdr:relSizeAnchor xmlns:cdr="http://schemas.openxmlformats.org/drawingml/2006/chartDrawing">
    <cdr:from>
      <cdr:x>0.40217</cdr:x>
      <cdr:y>0.54827</cdr:y>
    </cdr:from>
    <cdr:to>
      <cdr:x>0.63779</cdr:x>
      <cdr:y>0.61531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333905" y="2611120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1811 (1.6%)</a:t>
          </a:r>
        </a:p>
      </cdr:txBody>
    </cdr:sp>
  </cdr:relSizeAnchor>
  <cdr:relSizeAnchor xmlns:cdr="http://schemas.openxmlformats.org/drawingml/2006/chartDrawing">
    <cdr:from>
      <cdr:x>0.36524</cdr:x>
      <cdr:y>0.63024</cdr:y>
    </cdr:from>
    <cdr:to>
      <cdr:x>0.60086</cdr:x>
      <cdr:y>0.69728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3027759" y="3001502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539 (0.5%)</a:t>
          </a:r>
        </a:p>
      </cdr:txBody>
    </cdr:sp>
  </cdr:relSizeAnchor>
  <cdr:relSizeAnchor xmlns:cdr="http://schemas.openxmlformats.org/drawingml/2006/chartDrawing">
    <cdr:from>
      <cdr:x>0.36657</cdr:x>
      <cdr:y>0.71221</cdr:y>
    </cdr:from>
    <cdr:to>
      <cdr:x>0.60219</cdr:x>
      <cdr:y>0.77925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038785" y="3391884"/>
          <a:ext cx="1953263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431 (0.4%)</a:t>
          </a:r>
        </a:p>
      </cdr:txBody>
    </cdr:sp>
  </cdr:relSizeAnchor>
  <cdr:relSizeAnchor xmlns:cdr="http://schemas.openxmlformats.org/drawingml/2006/chartDrawing">
    <cdr:from>
      <cdr:x>0.36418</cdr:x>
      <cdr:y>0.79418</cdr:y>
    </cdr:from>
    <cdr:to>
      <cdr:x>0.5998</cdr:x>
      <cdr:y>0.86122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3018972" y="3782266"/>
          <a:ext cx="1953264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14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235 (0.2%)</a:t>
          </a:r>
        </a:p>
      </cdr:txBody>
    </cdr:sp>
  </cdr:relSizeAnchor>
  <cdr:relSizeAnchor xmlns:cdr="http://schemas.openxmlformats.org/drawingml/2006/chartDrawing">
    <cdr:from>
      <cdr:x>0.80559</cdr:x>
      <cdr:y>0.05223</cdr:y>
    </cdr:from>
    <cdr:to>
      <cdr:x>0.95515</cdr:x>
      <cdr:y>0.11927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6678270" y="248731"/>
          <a:ext cx="1239831" cy="31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Arial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Arial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Arial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Arial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Arial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Arial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Arial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Arial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r>
            <a:rPr lang="en-AU" sz="1400" b="1" baseline="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rPr>
            <a:t>15522 (13.3%)</a:t>
          </a:r>
          <a:endParaRPr lang="en-AU" sz="1400" b="1" dirty="0">
            <a:solidFill>
              <a:schemeClr val="bg1">
                <a:lumMod val="7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0.94933</cdr:y>
    </cdr:from>
    <cdr:to>
      <cdr:x>0.59912</cdr:x>
      <cdr:y>1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-376518" y="3657600"/>
          <a:ext cx="3200400" cy="1809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AU" sz="900" dirty="0"/>
            <a:t>* radon and background radiation only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0.45883</cdr:x>
      <cdr:y>0.19499</cdr:y>
    </cdr:from>
    <cdr:to>
      <cdr:x>0.56654</cdr:x>
      <cdr:y>0.27331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2645" y="1052971"/>
          <a:ext cx="796421" cy="4229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70%</a:t>
          </a:r>
        </a:p>
      </cdr:txBody>
    </cdr:sp>
  </cdr:relSizeAnchor>
  <cdr:relSizeAnchor xmlns:cdr="http://schemas.openxmlformats.org/drawingml/2006/chartDrawing">
    <cdr:from>
      <cdr:x>0.44276</cdr:x>
      <cdr:y>0.26187</cdr:y>
    </cdr:from>
    <cdr:to>
      <cdr:x>0.55047</cdr:x>
      <cdr:y>0.35362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273789" y="1414116"/>
          <a:ext cx="796421" cy="495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86%</a:t>
          </a:r>
        </a:p>
      </cdr:txBody>
    </cdr:sp>
  </cdr:relSizeAnchor>
  <cdr:relSizeAnchor xmlns:cdr="http://schemas.openxmlformats.org/drawingml/2006/chartDrawing">
    <cdr:from>
      <cdr:x>0.41839</cdr:x>
      <cdr:y>0.33979</cdr:y>
    </cdr:from>
    <cdr:to>
      <cdr:x>0.53495</cdr:x>
      <cdr:y>0.4349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093590" y="1834888"/>
          <a:ext cx="861859" cy="5135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42%</a:t>
          </a:r>
        </a:p>
      </cdr:txBody>
    </cdr:sp>
  </cdr:relSizeAnchor>
  <cdr:relSizeAnchor xmlns:cdr="http://schemas.openxmlformats.org/drawingml/2006/chartDrawing">
    <cdr:from>
      <cdr:x>0.31883</cdr:x>
      <cdr:y>0.41449</cdr:y>
    </cdr:from>
    <cdr:to>
      <cdr:x>0.42876</cdr:x>
      <cdr:y>0.50289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2357502" y="2238261"/>
          <a:ext cx="812835" cy="477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43%</a:t>
          </a:r>
        </a:p>
      </cdr:txBody>
    </cdr:sp>
  </cdr:relSizeAnchor>
  <cdr:relSizeAnchor xmlns:cdr="http://schemas.openxmlformats.org/drawingml/2006/chartDrawing">
    <cdr:from>
      <cdr:x>0.31118</cdr:x>
      <cdr:y>0.48696</cdr:y>
    </cdr:from>
    <cdr:to>
      <cdr:x>0.41889</cdr:x>
      <cdr:y>0.57534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2300909" y="2629595"/>
          <a:ext cx="796420" cy="4772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39%</a:t>
          </a:r>
        </a:p>
      </cdr:txBody>
    </cdr:sp>
  </cdr:relSizeAnchor>
  <cdr:relSizeAnchor xmlns:cdr="http://schemas.openxmlformats.org/drawingml/2006/chartDrawing">
    <cdr:from>
      <cdr:x>0.29654</cdr:x>
      <cdr:y>0.57042</cdr:y>
    </cdr:from>
    <cdr:to>
      <cdr:x>0.40867</cdr:x>
      <cdr:y>0.66217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2192637" y="3080273"/>
          <a:ext cx="829103" cy="495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34%</a:t>
          </a:r>
        </a:p>
      </cdr:txBody>
    </cdr:sp>
  </cdr:relSizeAnchor>
  <cdr:relSizeAnchor xmlns:cdr="http://schemas.openxmlformats.org/drawingml/2006/chartDrawing">
    <cdr:from>
      <cdr:x>0.28673</cdr:x>
      <cdr:y>0.64734</cdr:y>
    </cdr:from>
    <cdr:to>
      <cdr:x>0.37526</cdr:x>
      <cdr:y>0.72119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2120080" y="3495648"/>
          <a:ext cx="654602" cy="3987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solidFill>
                <a:srgbClr val="FF0000"/>
              </a:solidFill>
              <a:latin typeface="Calibri" panose="020F0502020204030204" pitchFamily="34" charset="0"/>
            </a:rPr>
            <a:t>0%</a:t>
          </a:r>
        </a:p>
      </cdr:txBody>
    </cdr:sp>
  </cdr:relSizeAnchor>
  <cdr:relSizeAnchor xmlns:cdr="http://schemas.openxmlformats.org/drawingml/2006/chartDrawing">
    <cdr:from>
      <cdr:x>0.28686</cdr:x>
      <cdr:y>0.70622</cdr:y>
    </cdr:from>
    <cdr:to>
      <cdr:x>0.39236</cdr:x>
      <cdr:y>0.81139</cdr:y>
    </cdr:to>
    <cdr:sp macro="" textlink="">
      <cdr:nvSpPr>
        <cdr:cNvPr id="15" name="TextBox 3"/>
        <cdr:cNvSpPr txBox="1"/>
      </cdr:nvSpPr>
      <cdr:spPr>
        <a:xfrm xmlns:a="http://schemas.openxmlformats.org/drawingml/2006/main">
          <a:off x="2121063" y="3813610"/>
          <a:ext cx="780080" cy="5678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31%</a:t>
          </a:r>
        </a:p>
      </cdr:txBody>
    </cdr:sp>
  </cdr:relSizeAnchor>
  <cdr:relSizeAnchor xmlns:cdr="http://schemas.openxmlformats.org/drawingml/2006/chartDrawing">
    <cdr:from>
      <cdr:x>0.2843</cdr:x>
      <cdr:y>0.79499</cdr:y>
    </cdr:from>
    <cdr:to>
      <cdr:x>0.39202</cdr:x>
      <cdr:y>0.87333</cdr:y>
    </cdr:to>
    <cdr:sp macro="" textlink="">
      <cdr:nvSpPr>
        <cdr:cNvPr id="16" name="TextBox 3"/>
        <cdr:cNvSpPr txBox="1"/>
      </cdr:nvSpPr>
      <cdr:spPr>
        <a:xfrm xmlns:a="http://schemas.openxmlformats.org/drawingml/2006/main">
          <a:off x="2102173" y="4292959"/>
          <a:ext cx="796495" cy="423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53%</a:t>
          </a:r>
        </a:p>
      </cdr:txBody>
    </cdr:sp>
  </cdr:relSizeAnchor>
  <cdr:relSizeAnchor xmlns:cdr="http://schemas.openxmlformats.org/drawingml/2006/chartDrawing">
    <cdr:from>
      <cdr:x>0.74225</cdr:x>
      <cdr:y>0.13425</cdr:y>
    </cdr:from>
    <cdr:to>
      <cdr:x>0.81578</cdr:x>
      <cdr:y>0.18432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5488268" y="724946"/>
          <a:ext cx="543710" cy="270376"/>
        </a:xfrm>
        <a:prstGeom xmlns:a="http://schemas.openxmlformats.org/drawingml/2006/main" prst="rect">
          <a:avLst/>
        </a:prstGeom>
        <a:solidFill xmlns:a="http://schemas.openxmlformats.org/drawingml/2006/main">
          <a:srgbClr val="C6D9F1">
            <a:alpha val="50196"/>
          </a:srgbClr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dirty="0">
              <a:solidFill>
                <a:srgbClr val="FF0000"/>
              </a:solidFill>
              <a:latin typeface="Calibri" panose="020F0502020204030204" pitchFamily="34" charset="0"/>
            </a:rPr>
            <a:t>0%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0.0284</cdr:x>
      <cdr:y>0.02215</cdr:y>
    </cdr:from>
    <cdr:to>
      <cdr:x>0.22367</cdr:x>
      <cdr:y>0.10759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599" y="133350"/>
          <a:ext cx="1571625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0.689</cdr:x>
      <cdr:y>0.11149</cdr:y>
    </cdr:from>
    <cdr:to>
      <cdr:x>0.78114</cdr:x>
      <cdr:y>0.21818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5091577" y="602042"/>
          <a:ext cx="680902" cy="5761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23%</a:t>
          </a:r>
        </a:p>
      </cdr:txBody>
    </cdr:sp>
  </cdr:relSizeAnchor>
  <cdr:relSizeAnchor xmlns:cdr="http://schemas.openxmlformats.org/drawingml/2006/chartDrawing">
    <cdr:from>
      <cdr:x>0.40474</cdr:x>
      <cdr:y>0.17834</cdr:y>
    </cdr:from>
    <cdr:to>
      <cdr:x>0.4969</cdr:x>
      <cdr:y>0.28506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2990950" y="963024"/>
          <a:ext cx="681050" cy="5762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26%</a:t>
          </a:r>
        </a:p>
      </cdr:txBody>
    </cdr:sp>
  </cdr:relSizeAnchor>
  <cdr:relSizeAnchor xmlns:cdr="http://schemas.openxmlformats.org/drawingml/2006/chartDrawing">
    <cdr:from>
      <cdr:x>0.39007</cdr:x>
      <cdr:y>0.25551</cdr:y>
    </cdr:from>
    <cdr:to>
      <cdr:x>0.48223</cdr:x>
      <cdr:y>0.36223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2882595" y="1379770"/>
          <a:ext cx="681050" cy="5762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54%</a:t>
          </a:r>
        </a:p>
      </cdr:txBody>
    </cdr:sp>
  </cdr:relSizeAnchor>
  <cdr:relSizeAnchor xmlns:cdr="http://schemas.openxmlformats.org/drawingml/2006/chartDrawing">
    <cdr:from>
      <cdr:x>0.37545</cdr:x>
      <cdr:y>0.33711</cdr:y>
    </cdr:from>
    <cdr:to>
      <cdr:x>0.46759</cdr:x>
      <cdr:y>0.44382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2774497" y="1820369"/>
          <a:ext cx="680901" cy="5762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79%</a:t>
          </a:r>
        </a:p>
      </cdr:txBody>
    </cdr:sp>
  </cdr:relSizeAnchor>
  <cdr:relSizeAnchor xmlns:cdr="http://schemas.openxmlformats.org/drawingml/2006/chartDrawing">
    <cdr:from>
      <cdr:x>0.31171</cdr:x>
      <cdr:y>0.40839</cdr:y>
    </cdr:from>
    <cdr:to>
      <cdr:x>0.40387</cdr:x>
      <cdr:y>0.51511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2303482" y="2205309"/>
          <a:ext cx="681049" cy="5762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33%</a:t>
          </a:r>
        </a:p>
      </cdr:txBody>
    </cdr:sp>
  </cdr:relSizeAnchor>
  <cdr:relSizeAnchor xmlns:cdr="http://schemas.openxmlformats.org/drawingml/2006/chartDrawing">
    <cdr:from>
      <cdr:x>0.29354</cdr:x>
      <cdr:y>0.49155</cdr:y>
    </cdr:from>
    <cdr:to>
      <cdr:x>0.38207</cdr:x>
      <cdr:y>0.5863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2169203" y="2654394"/>
          <a:ext cx="654212" cy="5116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0%</a:t>
          </a:r>
        </a:p>
      </cdr:txBody>
    </cdr:sp>
  </cdr:relSizeAnchor>
  <cdr:relSizeAnchor xmlns:cdr="http://schemas.openxmlformats.org/drawingml/2006/chartDrawing">
    <cdr:from>
      <cdr:x>0.2873</cdr:x>
      <cdr:y>0.56578</cdr:y>
    </cdr:from>
    <cdr:to>
      <cdr:x>0.37946</cdr:x>
      <cdr:y>0.66053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2123122" y="3055237"/>
          <a:ext cx="681050" cy="5116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23%</a:t>
          </a:r>
        </a:p>
      </cdr:txBody>
    </cdr:sp>
  </cdr:relSizeAnchor>
  <cdr:relSizeAnchor xmlns:cdr="http://schemas.openxmlformats.org/drawingml/2006/chartDrawing">
    <cdr:from>
      <cdr:x>0.28258</cdr:x>
      <cdr:y>0.63854</cdr:y>
    </cdr:from>
    <cdr:to>
      <cdr:x>0.37472</cdr:x>
      <cdr:y>0.73328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2088214" y="3448128"/>
          <a:ext cx="680902" cy="5116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0%</a:t>
          </a:r>
        </a:p>
      </cdr:txBody>
    </cdr:sp>
  </cdr:relSizeAnchor>
  <cdr:relSizeAnchor xmlns:cdr="http://schemas.openxmlformats.org/drawingml/2006/chartDrawing">
    <cdr:from>
      <cdr:x>0.2812</cdr:x>
      <cdr:y>0.72013</cdr:y>
    </cdr:from>
    <cdr:to>
      <cdr:x>0.37334</cdr:x>
      <cdr:y>0.81488</cdr:y>
    </cdr:to>
    <cdr:sp macro="" textlink="">
      <cdr:nvSpPr>
        <cdr:cNvPr id="14" name="TextBox 3"/>
        <cdr:cNvSpPr txBox="1"/>
      </cdr:nvSpPr>
      <cdr:spPr>
        <a:xfrm xmlns:a="http://schemas.openxmlformats.org/drawingml/2006/main">
          <a:off x="2078059" y="3888728"/>
          <a:ext cx="680901" cy="5116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7%</a:t>
          </a:r>
        </a:p>
      </cdr:txBody>
    </cdr:sp>
  </cdr:relSizeAnchor>
  <cdr:relSizeAnchor xmlns:cdr="http://schemas.openxmlformats.org/drawingml/2006/chartDrawing">
    <cdr:from>
      <cdr:x>0.28237</cdr:x>
      <cdr:y>0.78996</cdr:y>
    </cdr:from>
    <cdr:to>
      <cdr:x>0.37453</cdr:x>
      <cdr:y>0.88467</cdr:y>
    </cdr:to>
    <cdr:sp macro="" textlink="">
      <cdr:nvSpPr>
        <cdr:cNvPr id="15" name="TextBox 3"/>
        <cdr:cNvSpPr txBox="1"/>
      </cdr:nvSpPr>
      <cdr:spPr>
        <a:xfrm xmlns:a="http://schemas.openxmlformats.org/drawingml/2006/main">
          <a:off x="2086645" y="4265758"/>
          <a:ext cx="681050" cy="5114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baseline="0" dirty="0">
              <a:latin typeface="Calibri" panose="020F0502020204030204" pitchFamily="34" charset="0"/>
            </a:rPr>
            <a:t>28%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heme" Target="../theme/theme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D6B3E-4B64-E24F-9B9C-9603410F555B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CE-9118-5E42-B108-E82BDC780EF6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1143000" y="30480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604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94172-A51D-DA4F-8149-B5FAB493FAEF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1CCEE-67A4-BE45-AC5B-A6C914E56E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5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/>
              <a:t>Potential Impact Fraction:  estimates the proportional change in average disease incidence (or mortality) that results from a change in the exposure of a causally-related risk factor </a:t>
            </a:r>
          </a:p>
          <a:p>
            <a:endParaRPr lang="en-AU" sz="1400" dirty="0"/>
          </a:p>
          <a:p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42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678" indent="-17067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/>
              <a:t>In 2015, the results of the project were published as 14 open access articles in the ANZJPH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0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8301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4094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56429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7" y="6155232"/>
            <a:ext cx="149179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8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86" y="1182030"/>
            <a:ext cx="6249174" cy="2086904"/>
          </a:xfrm>
          <a:ln>
            <a:noFill/>
          </a:ln>
        </p:spPr>
        <p:txBody>
          <a:bodyPr anchor="b"/>
          <a:lstStyle>
            <a:lvl1pPr>
              <a:defRPr sz="4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187" y="3534927"/>
            <a:ext cx="6249174" cy="2409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29700" y="637254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3F9710-EC6A-40AF-8E6F-79E743C16170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63309" r="5296"/>
          <a:stretch/>
        </p:blipFill>
        <p:spPr>
          <a:xfrm rot="16200000">
            <a:off x="6174585" y="869155"/>
            <a:ext cx="6900862" cy="5133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7" y="6155232"/>
            <a:ext cx="149179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7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d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1E3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© </a:t>
            </a:r>
            <a:r>
              <a:rPr lang="en-AU" dirty="0"/>
              <a:t>QIMR Berghofer Medical Research Institute</a:t>
            </a:r>
            <a:r>
              <a:rPr lang="en-US" dirty="0"/>
              <a:t>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0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1"/>
            <a:ext cx="9211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90134" y="1981201"/>
            <a:ext cx="4504267" cy="4114800"/>
          </a:xfrm>
        </p:spPr>
        <p:txBody>
          <a:bodyPr/>
          <a:lstStyle>
            <a:lvl1pPr>
              <a:defRPr>
                <a:solidFill>
                  <a:srgbClr val="012275"/>
                </a:solidFill>
              </a:defRPr>
            </a:lvl1pPr>
            <a:lvl2pPr>
              <a:defRPr>
                <a:solidFill>
                  <a:srgbClr val="012275"/>
                </a:solidFill>
              </a:defRPr>
            </a:lvl2pPr>
            <a:lvl3pPr>
              <a:defRPr>
                <a:solidFill>
                  <a:srgbClr val="012275"/>
                </a:solidFill>
              </a:defRPr>
            </a:lvl3pPr>
            <a:lvl4pPr>
              <a:defRPr>
                <a:solidFill>
                  <a:srgbClr val="012275"/>
                </a:solidFill>
              </a:defRPr>
            </a:lvl4pPr>
            <a:lvl5pPr>
              <a:defRPr>
                <a:solidFill>
                  <a:srgbClr val="01227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599" y="1981201"/>
            <a:ext cx="4504267" cy="4114800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012275"/>
                </a:solidFill>
              </a:defRPr>
            </a:lvl1pPr>
          </a:lstStyle>
          <a:p>
            <a:pPr lvl="0"/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5859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1E3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467"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© </a:t>
            </a:r>
            <a:r>
              <a:rPr lang="en-AU" dirty="0"/>
              <a:t>QIMR Berghofer Medical Research Institute</a:t>
            </a:r>
            <a:r>
              <a:rPr lang="en-US" dirty="0"/>
              <a:t>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8975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6092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272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65792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4817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" y="6238936"/>
            <a:ext cx="149179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939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6999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56057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6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0843" y="6396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fld id="{D688B2AA-C49A-4AAB-8A58-DF2F3B91437A}" type="datetime1">
              <a:rPr lang="en-AU" smtClean="0"/>
              <a:t>10/02/2026</a:t>
            </a:fld>
            <a:endParaRPr lang="en-A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843" y="2707959"/>
            <a:ext cx="5539886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738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Rethink Sans S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73032D"/>
          </a:solidFill>
          <a:latin typeface="NanumMyeongjo" panose="02020603020101020101" pitchFamily="18" charset="-127"/>
          <a:ea typeface="NanumMyeongjo" panose="02020603020101020101" pitchFamily="18" charset="-12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ethink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ethink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ethink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ethink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ancercouncil.com.au/1in3cancers/" TargetMode="Externa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F9710-EC6A-40AF-8E6F-79E743C16170}" type="slidenum">
              <a:rPr kumimoji="0" lang="en-A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5171" cy="1687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003656" y="4674805"/>
            <a:ext cx="5244869" cy="9525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David Whiteman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 FAHMS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FAFPHM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 Med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MBBS(Hons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NHMRC Leadership Fellow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Head, Cancer Control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3656" y="2114356"/>
            <a:ext cx="7698710" cy="200054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lvl="0" defTabSz="914400"/>
            <a:r>
              <a:rPr lang="en-AU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Attributable fractions for </a:t>
            </a:r>
            <a:r>
              <a:rPr lang="en-AU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cancer</a:t>
            </a:r>
          </a:p>
          <a:p>
            <a:pPr lvl="0" defTabSz="914400"/>
            <a:endParaRPr lang="en-AU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/>
            <a:r>
              <a:rPr lang="en-AU" sz="36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Approaches </a:t>
            </a:r>
            <a:r>
              <a:rPr lang="en-AU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insights</a:t>
            </a:r>
            <a:r>
              <a:rPr kumimoji="0" lang="en-AU" sz="1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806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9710-EC6A-40AF-8E6F-79E743C16170}" type="slidenum">
              <a:rPr lang="en-AU" smtClean="0"/>
              <a:pPr/>
              <a:t>10</a:t>
            </a:fld>
            <a:endParaRPr lang="en-AU" dirty="0"/>
          </a:p>
        </p:txBody>
      </p:sp>
      <p:pic>
        <p:nvPicPr>
          <p:cNvPr id="1026" name="Picture 2" descr="Sir Richard Doll, epidemiologist – a personal reminiscence with a selected  bibliography | British Journal of Can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0" y="550916"/>
            <a:ext cx="4276302" cy="57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"/>
          <a:stretch/>
        </p:blipFill>
        <p:spPr>
          <a:xfrm>
            <a:off x="5430397" y="2147365"/>
            <a:ext cx="6397809" cy="25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9710-EC6A-40AF-8E6F-79E743C16170}" type="slidenum">
              <a:rPr lang="en-AU" smtClean="0"/>
              <a:pPr/>
              <a:t>11</a:t>
            </a:fld>
            <a:endParaRPr lang="en-AU" dirty="0"/>
          </a:p>
        </p:txBody>
      </p:sp>
      <p:pic>
        <p:nvPicPr>
          <p:cNvPr id="1026" name="Picture 2" descr="Sir Richard Doll, epidemiologist – a personal reminiscence with a selected  bibliography | British Journal of Can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0" y="550916"/>
            <a:ext cx="4276302" cy="57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76" y="705571"/>
            <a:ext cx="6089851" cy="55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2321859"/>
            <a:ext cx="8229600" cy="30826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cs typeface="Arial"/>
              </a:rPr>
              <a:t>“The report of this project will provide estimates of case numbers for the </a:t>
            </a:r>
            <a:r>
              <a:rPr lang="en-US" sz="2800" b="1" i="1" dirty="0">
                <a:solidFill>
                  <a:srgbClr val="002060"/>
                </a:solidFill>
                <a:latin typeface="Calibri" pitchFamily="34" charset="0"/>
                <a:cs typeface="Arial"/>
              </a:rPr>
              <a:t>proportion of cancer cases that are preventable</a:t>
            </a:r>
            <a:r>
              <a:rPr lang="en-US" sz="2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cs typeface="Arial"/>
              </a:rPr>
              <a:t>, from the most recent year for which incidence data are available (e.g. 2008), to the year 2020 or beyond”</a:t>
            </a:r>
            <a:endParaRPr lang="en-AU" sz="2800" b="1" i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00400" y="1425389"/>
            <a:ext cx="5800170" cy="1021978"/>
          </a:xfrm>
          <a:prstGeom prst="roundRect">
            <a:avLst>
              <a:gd name="adj" fmla="val 8772"/>
            </a:avLst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C:\Users\terry\AppData\Local\Temp\XPgrpwise\CC_Australia_CMYK_high r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67" y="1463314"/>
            <a:ext cx="1771650" cy="9351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263156" y="1670677"/>
            <a:ext cx="2707340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/>
              </a:rPr>
              <a:t>Cancer Council Australia</a:t>
            </a:r>
            <a:endParaRPr lang="en-AU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/>
              </a:rPr>
              <a:t>Public Health Committee</a:t>
            </a:r>
            <a:endParaRPr lang="en-A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Brief</a:t>
            </a:r>
          </a:p>
        </p:txBody>
      </p:sp>
    </p:spTree>
    <p:extLst>
      <p:ext uri="{BB962C8B-B14F-4D97-AF65-F5344CB8AC3E}">
        <p14:creationId xmlns:p14="http://schemas.microsoft.com/office/powerpoint/2010/main" val="6410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95596153"/>
              </p:ext>
            </p:extLst>
          </p:nvPr>
        </p:nvGraphicFramePr>
        <p:xfrm>
          <a:off x="3234267" y="171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14</a:t>
            </a:fld>
            <a:endParaRPr lang="en-US" dirty="0"/>
          </a:p>
        </p:txBody>
      </p:sp>
      <p:grpSp>
        <p:nvGrpSpPr>
          <p:cNvPr id="3" name="Group 67"/>
          <p:cNvGrpSpPr/>
          <p:nvPr/>
        </p:nvGrpSpPr>
        <p:grpSpPr>
          <a:xfrm>
            <a:off x="4409800" y="4084540"/>
            <a:ext cx="2924175" cy="1350329"/>
            <a:chOff x="3076575" y="1697383"/>
            <a:chExt cx="2924175" cy="1021436"/>
          </a:xfrm>
        </p:grpSpPr>
        <p:sp>
          <p:nvSpPr>
            <p:cNvPr id="4" name="TextBox 3"/>
            <p:cNvSpPr txBox="1"/>
            <p:nvPr/>
          </p:nvSpPr>
          <p:spPr>
            <a:xfrm>
              <a:off x="4886326" y="2276475"/>
              <a:ext cx="734409" cy="44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I</a:t>
              </a:r>
              <a:r>
                <a:rPr lang="en-AU" sz="3200" b="1" baseline="-25000" dirty="0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p</a:t>
              </a:r>
              <a:endParaRPr lang="en-AU" sz="3200" b="1" dirty="0">
                <a:solidFill>
                  <a:srgbClr val="002060"/>
                </a:solidFill>
                <a:latin typeface="Century" pitchFamily="18" charset="0"/>
                <a:cs typeface="Calibri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76575" y="2038349"/>
              <a:ext cx="1002753" cy="44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PAF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4850" y="1697383"/>
              <a:ext cx="1485900" cy="44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 err="1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I</a:t>
              </a:r>
              <a:r>
                <a:rPr lang="en-AU" sz="3200" b="1" baseline="-25000" dirty="0" err="1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p</a:t>
              </a:r>
              <a:r>
                <a:rPr lang="en-AU" sz="3200" b="1" dirty="0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- I</a:t>
              </a:r>
              <a:r>
                <a:rPr lang="en-AU" sz="3200" b="1" baseline="-25000" dirty="0">
                  <a:solidFill>
                    <a:srgbClr val="002060"/>
                  </a:solidFill>
                  <a:latin typeface="Century" pitchFamily="18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91000" y="2146071"/>
              <a:ext cx="323850" cy="27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=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629150" y="2330737"/>
              <a:ext cx="1143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2770934" y="1543055"/>
            <a:ext cx="702945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i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“The </a:t>
            </a:r>
            <a:r>
              <a:rPr lang="en-AU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population attributable </a:t>
            </a:r>
            <a:r>
              <a:rPr lang="en-AU" b="1" i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fraction is the proportion by which the incidence rate of the outcome among the entire population would be reduced if the exposure were eliminated.”</a:t>
            </a:r>
          </a:p>
          <a:p>
            <a:endParaRPr lang="en-AU" i="1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AU" sz="1400" dirty="0">
                <a:latin typeface="Calibri" pitchFamily="34" charset="0"/>
                <a:cs typeface="Calibri" pitchFamily="34" charset="0"/>
              </a:rPr>
              <a:t>Last, Dictionary of Epidemiology 3</a:t>
            </a:r>
            <a:r>
              <a:rPr lang="en-AU" sz="1400" baseline="30000" dirty="0">
                <a:latin typeface="Calibri" pitchFamily="34" charset="0"/>
                <a:cs typeface="Calibri" pitchFamily="34" charset="0"/>
              </a:rPr>
              <a:t>rd</a:t>
            </a:r>
            <a:r>
              <a:rPr lang="en-AU" sz="1400" dirty="0">
                <a:latin typeface="Calibri" pitchFamily="34" charset="0"/>
                <a:cs typeface="Calibri" pitchFamily="34" charset="0"/>
              </a:rPr>
              <a:t> Edition.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Some methodology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4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15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177" name="Group 176"/>
          <p:cNvGrpSpPr/>
          <p:nvPr/>
        </p:nvGrpSpPr>
        <p:grpSpPr>
          <a:xfrm>
            <a:off x="4296925" y="2615971"/>
            <a:ext cx="1706796" cy="2636071"/>
            <a:chOff x="2772925" y="2615967"/>
            <a:chExt cx="1706796" cy="2636071"/>
          </a:xfrm>
        </p:grpSpPr>
        <p:grpSp>
          <p:nvGrpSpPr>
            <p:cNvPr id="23" name="Group 22"/>
            <p:cNvGrpSpPr/>
            <p:nvPr/>
          </p:nvGrpSpPr>
          <p:grpSpPr>
            <a:xfrm>
              <a:off x="2772925" y="2615967"/>
              <a:ext cx="180000" cy="2636071"/>
              <a:chOff x="2772925" y="2615967"/>
              <a:chExt cx="180000" cy="2636071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078284" y="2615967"/>
              <a:ext cx="180000" cy="2636071"/>
              <a:chOff x="2772925" y="2615967"/>
              <a:chExt cx="180000" cy="2636071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383643" y="2615967"/>
              <a:ext cx="180000" cy="2636071"/>
              <a:chOff x="2772925" y="2615967"/>
              <a:chExt cx="180000" cy="2636071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689002" y="2615967"/>
              <a:ext cx="180000" cy="2636071"/>
              <a:chOff x="2772925" y="2615967"/>
              <a:chExt cx="180000" cy="2636071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994361" y="2615967"/>
              <a:ext cx="180000" cy="2636071"/>
              <a:chOff x="2772925" y="2615967"/>
              <a:chExt cx="180000" cy="2636071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299721" y="2615967"/>
              <a:ext cx="180000" cy="2636071"/>
              <a:chOff x="2772925" y="2615967"/>
              <a:chExt cx="180000" cy="2636071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175" name="Group 174"/>
          <p:cNvGrpSpPr/>
          <p:nvPr/>
        </p:nvGrpSpPr>
        <p:grpSpPr>
          <a:xfrm>
            <a:off x="6140405" y="2617584"/>
            <a:ext cx="1106984" cy="2631659"/>
            <a:chOff x="4616405" y="2617582"/>
            <a:chExt cx="1106984" cy="2631659"/>
          </a:xfrm>
        </p:grpSpPr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616405" y="288998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61640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1640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1640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1640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1640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61640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61640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61640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616405" y="261758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925400" y="288998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25400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25400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25400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25400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25400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25400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25400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25400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4925400" y="261758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234395" y="288998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3439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3439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3439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3439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3439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3439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3439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3439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5234395" y="261758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543389" y="288998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43389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43389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43389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43389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43389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43389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43389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43389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5543389" y="261758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140405" y="1255552"/>
            <a:ext cx="1106984" cy="1269624"/>
            <a:chOff x="4616405" y="1255552"/>
            <a:chExt cx="1106984" cy="1269624"/>
          </a:xfrm>
          <a:solidFill>
            <a:srgbClr val="800080"/>
          </a:solidFill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461640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61640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461640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61640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61640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4925400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4925400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925400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925400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925400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523439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523439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523439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523439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523439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5543389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543389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5543389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5543389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5543389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275589" y="5436069"/>
            <a:ext cx="1744910" cy="704675"/>
            <a:chOff x="2751589" y="5436066"/>
            <a:chExt cx="1744910" cy="704675"/>
          </a:xfrm>
        </p:grpSpPr>
        <p:sp>
          <p:nvSpPr>
            <p:cNvPr id="160" name="Rectangle 159"/>
            <p:cNvSpPr/>
            <p:nvPr/>
          </p:nvSpPr>
          <p:spPr>
            <a:xfrm>
              <a:off x="2751589" y="5436066"/>
              <a:ext cx="1744910" cy="704675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864841" y="5634515"/>
              <a:ext cx="1518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solidFill>
                    <a:srgbClr val="002060"/>
                  </a:solidFill>
                  <a:latin typeface="Calibri" pitchFamily="34" charset="0"/>
                </a:rPr>
                <a:t>“healthy weight” 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921235" y="5436069"/>
            <a:ext cx="1518407" cy="704675"/>
            <a:chOff x="4397230" y="5436066"/>
            <a:chExt cx="1518407" cy="704675"/>
          </a:xfrm>
        </p:grpSpPr>
        <p:sp>
          <p:nvSpPr>
            <p:cNvPr id="161" name="Rectangle 160"/>
            <p:cNvSpPr/>
            <p:nvPr/>
          </p:nvSpPr>
          <p:spPr>
            <a:xfrm>
              <a:off x="4540541" y="5436066"/>
              <a:ext cx="1231784" cy="704675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7230" y="5634515"/>
              <a:ext cx="1518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rgbClr val="FFFF00"/>
                  </a:solidFill>
                  <a:latin typeface="Calibri" pitchFamily="34" charset="0"/>
                </a:rPr>
                <a:t>“overweight” 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7445849" y="1009764"/>
            <a:ext cx="721101" cy="4384174"/>
            <a:chOff x="5921844" y="1009764"/>
            <a:chExt cx="721101" cy="4384173"/>
          </a:xfrm>
        </p:grpSpPr>
        <p:sp>
          <p:nvSpPr>
            <p:cNvPr id="169" name="TextBox 168"/>
            <p:cNvSpPr txBox="1"/>
            <p:nvPr/>
          </p:nvSpPr>
          <p:spPr>
            <a:xfrm rot="5400000">
              <a:off x="5773674" y="3002187"/>
              <a:ext cx="12210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latin typeface="Calibri" pitchFamily="34" charset="0"/>
                </a:rPr>
                <a:t>Rate ratio</a:t>
              </a:r>
            </a:p>
          </p:txBody>
        </p:sp>
        <p:grpSp>
          <p:nvGrpSpPr>
            <p:cNvPr id="174" name="Group 173"/>
            <p:cNvGrpSpPr/>
            <p:nvPr/>
          </p:nvGrpSpPr>
          <p:grpSpPr>
            <a:xfrm>
              <a:off x="5921844" y="1009764"/>
              <a:ext cx="721101" cy="4384173"/>
              <a:chOff x="5921844" y="1009764"/>
              <a:chExt cx="721101" cy="4384173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>
                <a:off x="6098796" y="1166070"/>
                <a:ext cx="0" cy="4077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/>
              <p:cNvSpPr txBox="1"/>
              <p:nvPr/>
            </p:nvSpPr>
            <p:spPr>
              <a:xfrm>
                <a:off x="5936108" y="1009764"/>
                <a:ext cx="7068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latin typeface="Calibri" pitchFamily="34" charset="0"/>
                  </a:rPr>
                  <a:t>1.5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5936108" y="5055383"/>
                <a:ext cx="7068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latin typeface="Calibri" pitchFamily="34" charset="0"/>
                  </a:rPr>
                  <a:t>0.0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936108" y="2402871"/>
                <a:ext cx="7068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latin typeface="Calibri" pitchFamily="34" charset="0"/>
                  </a:rPr>
                  <a:t>1.0</a:t>
                </a:r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 rot="5400000">
                <a:off x="6011844" y="1089092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rot="5400000">
                <a:off x="6011844" y="5142806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>
                <a:off x="6011844" y="2492790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8" name="TextBox 177"/>
          <p:cNvSpPr txBox="1"/>
          <p:nvPr/>
        </p:nvSpPr>
        <p:spPr>
          <a:xfrm>
            <a:off x="3532099" y="5611907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60027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sp>
        <p:nvSpPr>
          <p:cNvPr id="180" name="Right Arrow 179"/>
          <p:cNvSpPr/>
          <p:nvPr/>
        </p:nvSpPr>
        <p:spPr>
          <a:xfrm rot="16200000">
            <a:off x="3796554" y="3505201"/>
            <a:ext cx="2788024" cy="923364"/>
          </a:xfrm>
          <a:prstGeom prst="rightArrow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2" name="TextBox 181"/>
          <p:cNvSpPr txBox="1"/>
          <p:nvPr/>
        </p:nvSpPr>
        <p:spPr>
          <a:xfrm>
            <a:off x="2635625" y="3039040"/>
            <a:ext cx="161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002060"/>
                </a:solidFill>
                <a:latin typeface="Calibri" pitchFamily="34" charset="0"/>
              </a:rPr>
              <a:t>Cases of cancer</a:t>
            </a:r>
          </a:p>
        </p:txBody>
      </p:sp>
      <p:sp>
        <p:nvSpPr>
          <p:cNvPr id="185" name="Right Arrow 184"/>
          <p:cNvSpPr/>
          <p:nvPr/>
        </p:nvSpPr>
        <p:spPr>
          <a:xfrm rot="16200000">
            <a:off x="4693023" y="2853766"/>
            <a:ext cx="4114800" cy="923364"/>
          </a:xfrm>
          <a:prstGeom prst="rightArrow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1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0" grpId="1" animBg="1"/>
      <p:bldP spid="182" grpId="0"/>
      <p:bldP spid="185" grpId="0" animBg="1"/>
      <p:bldP spid="18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/>
          <p:cNvGrpSpPr>
            <a:grpSpLocks noChangeAspect="1"/>
          </p:cNvGrpSpPr>
          <p:nvPr/>
        </p:nvGrpSpPr>
        <p:grpSpPr>
          <a:xfrm>
            <a:off x="4160196" y="1099227"/>
            <a:ext cx="3297676" cy="4241261"/>
            <a:chOff x="2804409" y="1258473"/>
            <a:chExt cx="2995756" cy="3960095"/>
          </a:xfrm>
        </p:grpSpPr>
        <p:grpSp>
          <p:nvGrpSpPr>
            <p:cNvPr id="190" name="Group 4"/>
            <p:cNvGrpSpPr/>
            <p:nvPr/>
          </p:nvGrpSpPr>
          <p:grpSpPr>
            <a:xfrm>
              <a:off x="2804409" y="1258473"/>
              <a:ext cx="2995756" cy="3960095"/>
              <a:chOff x="2804409" y="1258473"/>
              <a:chExt cx="2995756" cy="3960095"/>
            </a:xfrm>
          </p:grpSpPr>
          <p:sp>
            <p:nvSpPr>
              <p:cNvPr id="192" name="Rectangle 2"/>
              <p:cNvSpPr/>
              <p:nvPr/>
            </p:nvSpPr>
            <p:spPr>
              <a:xfrm>
                <a:off x="4448098" y="1258473"/>
                <a:ext cx="1343102" cy="131383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Calibri" pitchFamily="34" charset="0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804409" y="2599765"/>
                <a:ext cx="2995756" cy="261880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atin typeface="Calibri" pitchFamily="34" charset="0"/>
                </a:endParaRPr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4470153" y="2510118"/>
              <a:ext cx="1300799" cy="110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4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16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4296925" y="2615971"/>
            <a:ext cx="180000" cy="2636071"/>
            <a:chOff x="2772925" y="2615967"/>
            <a:chExt cx="180000" cy="2636071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602284" y="2615971"/>
            <a:ext cx="180000" cy="2636071"/>
            <a:chOff x="2772925" y="2615967"/>
            <a:chExt cx="180000" cy="263607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4907643" y="2615971"/>
            <a:ext cx="180000" cy="2636071"/>
            <a:chOff x="2772925" y="2615967"/>
            <a:chExt cx="180000" cy="2636071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5213002" y="2615971"/>
            <a:ext cx="180000" cy="2636071"/>
            <a:chOff x="2772925" y="2615967"/>
            <a:chExt cx="180000" cy="2636071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5518361" y="2615971"/>
            <a:ext cx="180000" cy="2636071"/>
            <a:chOff x="2772925" y="2615967"/>
            <a:chExt cx="180000" cy="2636071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67"/>
          <p:cNvGrpSpPr/>
          <p:nvPr/>
        </p:nvGrpSpPr>
        <p:grpSpPr>
          <a:xfrm>
            <a:off x="5823721" y="2615971"/>
            <a:ext cx="180000" cy="2636071"/>
            <a:chOff x="2772925" y="2615967"/>
            <a:chExt cx="180000" cy="2636071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0" name="Oval 79"/>
          <p:cNvSpPr>
            <a:spLocks noChangeAspect="1"/>
          </p:cNvSpPr>
          <p:nvPr/>
        </p:nvSpPr>
        <p:spPr>
          <a:xfrm>
            <a:off x="614040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14040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614040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14040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14040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614040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614040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614040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614040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614040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6449400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6449400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6449400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6449400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6449400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6449400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6449400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6449400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6449400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6449400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675839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75839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675839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675839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675839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675839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75839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75839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675839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75839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067389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067389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7067389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067389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067389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7067389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067389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067389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067389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7067389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Rectangle 149"/>
          <p:cNvSpPr/>
          <p:nvPr/>
        </p:nvSpPr>
        <p:spPr>
          <a:xfrm>
            <a:off x="4275589" y="5436069"/>
            <a:ext cx="1744910" cy="704675"/>
          </a:xfrm>
          <a:prstGeom prst="rect">
            <a:avLst/>
          </a:prstGeom>
          <a:solidFill>
            <a:srgbClr val="CC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1" name="Rectangle 150"/>
          <p:cNvSpPr/>
          <p:nvPr/>
        </p:nvSpPr>
        <p:spPr>
          <a:xfrm>
            <a:off x="6064541" y="5436069"/>
            <a:ext cx="1231784" cy="704675"/>
          </a:xfrm>
          <a:prstGeom prst="rect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2" name="TextBox 151"/>
          <p:cNvSpPr txBox="1"/>
          <p:nvPr/>
        </p:nvSpPr>
        <p:spPr>
          <a:xfrm>
            <a:off x="4388846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921235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584048" y="4230757"/>
            <a:ext cx="25560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Total number of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N=120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3532099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7360027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grpSp>
        <p:nvGrpSpPr>
          <p:cNvPr id="159" name="Group 158"/>
          <p:cNvGrpSpPr/>
          <p:nvPr/>
        </p:nvGrpSpPr>
        <p:grpSpPr>
          <a:xfrm>
            <a:off x="6140405" y="1255552"/>
            <a:ext cx="1106984" cy="1269624"/>
            <a:chOff x="4616405" y="1255552"/>
            <a:chExt cx="1106984" cy="1269624"/>
          </a:xfrm>
          <a:solidFill>
            <a:srgbClr val="800080"/>
          </a:solidFill>
        </p:grpSpPr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461640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461640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3" name="Oval 162"/>
            <p:cNvSpPr>
              <a:spLocks noChangeAspect="1"/>
            </p:cNvSpPr>
            <p:nvPr/>
          </p:nvSpPr>
          <p:spPr>
            <a:xfrm>
              <a:off x="461640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461640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5" name="Oval 164"/>
            <p:cNvSpPr>
              <a:spLocks noChangeAspect="1"/>
            </p:cNvSpPr>
            <p:nvPr/>
          </p:nvSpPr>
          <p:spPr>
            <a:xfrm>
              <a:off x="461640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6" name="Oval 165"/>
            <p:cNvSpPr>
              <a:spLocks noChangeAspect="1"/>
            </p:cNvSpPr>
            <p:nvPr/>
          </p:nvSpPr>
          <p:spPr>
            <a:xfrm>
              <a:off x="4925400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4925400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>
            <a:xfrm>
              <a:off x="4925400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925400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4925400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>
            <a:xfrm>
              <a:off x="523439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523439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523439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523439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523439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8" name="Oval 177"/>
            <p:cNvSpPr>
              <a:spLocks noChangeAspect="1"/>
            </p:cNvSpPr>
            <p:nvPr/>
          </p:nvSpPr>
          <p:spPr>
            <a:xfrm>
              <a:off x="5543389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5543389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4" name="Oval 183"/>
            <p:cNvSpPr>
              <a:spLocks noChangeAspect="1"/>
            </p:cNvSpPr>
            <p:nvPr/>
          </p:nvSpPr>
          <p:spPr>
            <a:xfrm>
              <a:off x="5543389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5543389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5543389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04928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4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17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4048" y="2695375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u="sng" dirty="0">
                <a:latin typeface="Calibri" pitchFamily="34" charset="0"/>
                <a:cs typeface="Calibri" pitchFamily="34" charset="0"/>
              </a:rPr>
              <a:t>not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N=100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4296925" y="2615971"/>
            <a:ext cx="180000" cy="2636071"/>
            <a:chOff x="2772925" y="2615967"/>
            <a:chExt cx="180000" cy="2636071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602284" y="2615971"/>
            <a:ext cx="180000" cy="2636071"/>
            <a:chOff x="2772925" y="2615967"/>
            <a:chExt cx="180000" cy="263607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4907643" y="2615971"/>
            <a:ext cx="180000" cy="2636071"/>
            <a:chOff x="2772925" y="2615967"/>
            <a:chExt cx="180000" cy="2636071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5213002" y="2615971"/>
            <a:ext cx="180000" cy="2636071"/>
            <a:chOff x="2772925" y="2615967"/>
            <a:chExt cx="180000" cy="2636071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5518361" y="2615971"/>
            <a:ext cx="180000" cy="2636071"/>
            <a:chOff x="2772925" y="2615967"/>
            <a:chExt cx="180000" cy="2636071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67"/>
          <p:cNvGrpSpPr/>
          <p:nvPr/>
        </p:nvGrpSpPr>
        <p:grpSpPr>
          <a:xfrm>
            <a:off x="5823721" y="2615971"/>
            <a:ext cx="180000" cy="2636071"/>
            <a:chOff x="2772925" y="2615967"/>
            <a:chExt cx="180000" cy="2636071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0" name="Oval 79"/>
          <p:cNvSpPr>
            <a:spLocks noChangeAspect="1"/>
          </p:cNvSpPr>
          <p:nvPr/>
        </p:nvSpPr>
        <p:spPr>
          <a:xfrm>
            <a:off x="614040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14040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614040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14040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14040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614040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614040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614040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614040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614040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6449400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6449400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6449400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6449400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6449400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6449400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6449400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6449400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6449400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6449400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675839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75839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675839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675839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675839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675839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75839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75839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675839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75839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067389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067389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7067389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067389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067389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7067389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067389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067389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067389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7067389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Rectangle 149"/>
          <p:cNvSpPr/>
          <p:nvPr/>
        </p:nvSpPr>
        <p:spPr>
          <a:xfrm>
            <a:off x="4275589" y="5436069"/>
            <a:ext cx="1744910" cy="704675"/>
          </a:xfrm>
          <a:prstGeom prst="rect">
            <a:avLst/>
          </a:prstGeom>
          <a:solidFill>
            <a:srgbClr val="CC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1" name="Rectangle 150"/>
          <p:cNvSpPr/>
          <p:nvPr/>
        </p:nvSpPr>
        <p:spPr>
          <a:xfrm>
            <a:off x="6064541" y="5436069"/>
            <a:ext cx="1231784" cy="704675"/>
          </a:xfrm>
          <a:prstGeom prst="rect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2" name="TextBox 151"/>
          <p:cNvSpPr txBox="1"/>
          <p:nvPr/>
        </p:nvSpPr>
        <p:spPr>
          <a:xfrm>
            <a:off x="4388846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921235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231341" y="2599765"/>
            <a:ext cx="3092824" cy="26798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3532099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7360027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grpSp>
        <p:nvGrpSpPr>
          <p:cNvPr id="159" name="Group 158"/>
          <p:cNvGrpSpPr/>
          <p:nvPr/>
        </p:nvGrpSpPr>
        <p:grpSpPr>
          <a:xfrm>
            <a:off x="6140405" y="1255552"/>
            <a:ext cx="1106984" cy="1269624"/>
            <a:chOff x="4616405" y="1255552"/>
            <a:chExt cx="1106984" cy="1269624"/>
          </a:xfrm>
          <a:solidFill>
            <a:srgbClr val="800080"/>
          </a:solidFill>
        </p:grpSpPr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461640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461640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3" name="Oval 162"/>
            <p:cNvSpPr>
              <a:spLocks noChangeAspect="1"/>
            </p:cNvSpPr>
            <p:nvPr/>
          </p:nvSpPr>
          <p:spPr>
            <a:xfrm>
              <a:off x="461640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461640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5" name="Oval 164"/>
            <p:cNvSpPr>
              <a:spLocks noChangeAspect="1"/>
            </p:cNvSpPr>
            <p:nvPr/>
          </p:nvSpPr>
          <p:spPr>
            <a:xfrm>
              <a:off x="461640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6" name="Oval 165"/>
            <p:cNvSpPr>
              <a:spLocks noChangeAspect="1"/>
            </p:cNvSpPr>
            <p:nvPr/>
          </p:nvSpPr>
          <p:spPr>
            <a:xfrm>
              <a:off x="4925400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4925400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>
            <a:xfrm>
              <a:off x="4925400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925400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4925400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>
            <a:xfrm>
              <a:off x="5234395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5234395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5234395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5234395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5234395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8" name="Oval 177"/>
            <p:cNvSpPr>
              <a:spLocks noChangeAspect="1"/>
            </p:cNvSpPr>
            <p:nvPr/>
          </p:nvSpPr>
          <p:spPr>
            <a:xfrm>
              <a:off x="5543389" y="1527958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5543389" y="1800364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4" name="Oval 183"/>
            <p:cNvSpPr>
              <a:spLocks noChangeAspect="1"/>
            </p:cNvSpPr>
            <p:nvPr/>
          </p:nvSpPr>
          <p:spPr>
            <a:xfrm>
              <a:off x="5543389" y="2072770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5543389" y="2345176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5543389" y="1255552"/>
              <a:ext cx="180000" cy="180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793446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5367" y="6356354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18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4048" y="2695375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u="sng" dirty="0">
                <a:latin typeface="Calibri" pitchFamily="34" charset="0"/>
                <a:cs typeface="Calibri" pitchFamily="34" charset="0"/>
              </a:rPr>
              <a:t>not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N=100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6950" y="1172135"/>
            <a:ext cx="1238250" cy="140017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3012" y="1171946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</a:t>
            </a:r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excess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N=20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4296925" y="2615971"/>
            <a:ext cx="180000" cy="2636071"/>
            <a:chOff x="2772925" y="2615967"/>
            <a:chExt cx="180000" cy="2636071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602284" y="2615971"/>
            <a:ext cx="180000" cy="2636071"/>
            <a:chOff x="2772925" y="2615967"/>
            <a:chExt cx="180000" cy="263607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4907643" y="2615971"/>
            <a:ext cx="180000" cy="2636071"/>
            <a:chOff x="2772925" y="2615967"/>
            <a:chExt cx="180000" cy="2636071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5213002" y="2615971"/>
            <a:ext cx="180000" cy="2636071"/>
            <a:chOff x="2772925" y="2615967"/>
            <a:chExt cx="180000" cy="2636071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5518361" y="2615971"/>
            <a:ext cx="180000" cy="2636071"/>
            <a:chOff x="2772925" y="2615967"/>
            <a:chExt cx="180000" cy="2636071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67"/>
          <p:cNvGrpSpPr/>
          <p:nvPr/>
        </p:nvGrpSpPr>
        <p:grpSpPr>
          <a:xfrm>
            <a:off x="5823721" y="2615971"/>
            <a:ext cx="180000" cy="2636071"/>
            <a:chOff x="2772925" y="2615967"/>
            <a:chExt cx="180000" cy="2636071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772925" y="2888864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772925" y="3161761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772925" y="343465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772925" y="3707555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772925" y="3980452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772925" y="4253349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772925" y="4526246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772925" y="4799143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2772925" y="5072038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2772925" y="2615967"/>
              <a:ext cx="180000" cy="180000"/>
            </a:xfrm>
            <a:prstGeom prst="ellipse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0" name="Oval 79"/>
          <p:cNvSpPr>
            <a:spLocks noChangeAspect="1"/>
          </p:cNvSpPr>
          <p:nvPr/>
        </p:nvSpPr>
        <p:spPr>
          <a:xfrm>
            <a:off x="614040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14040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614040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14040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14040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614040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614040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614040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614040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614040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6140405" y="152795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140405" y="180036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6140405" y="207277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6140405" y="2345176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6140405" y="1255552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6449400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6449400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6449400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6449400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6449400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6449400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6449400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6449400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6449400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6449400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6449400" y="152795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6449400" y="180036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6449400" y="207277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6449400" y="2345176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6449400" y="1255552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6758395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758395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6758395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6758395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6758395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6758395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758395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758395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6758395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758395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758395" y="152795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6758395" y="180036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6758395" y="207277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6758395" y="2345176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758395" y="1255552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067389" y="2889988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067389" y="3162395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7067389" y="3434800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067389" y="370720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067389" y="397961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7067389" y="4252019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067389" y="4524424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067389" y="4796831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067389" y="5069242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7067389" y="2617583"/>
            <a:ext cx="180000" cy="180000"/>
          </a:xfrm>
          <a:prstGeom prst="ellipse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67389" y="152795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7067389" y="180036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067389" y="207277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7067389" y="2345176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067389" y="1255552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D62900">
                  <a:tint val="66000"/>
                  <a:satMod val="160000"/>
                </a:srgbClr>
              </a:gs>
              <a:gs pos="50000">
                <a:srgbClr val="D62900">
                  <a:tint val="44500"/>
                  <a:satMod val="160000"/>
                </a:srgbClr>
              </a:gs>
              <a:gs pos="100000">
                <a:srgbClr val="D62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Rectangle 149"/>
          <p:cNvSpPr/>
          <p:nvPr/>
        </p:nvSpPr>
        <p:spPr>
          <a:xfrm>
            <a:off x="4275589" y="5436069"/>
            <a:ext cx="1744910" cy="704675"/>
          </a:xfrm>
          <a:prstGeom prst="rect">
            <a:avLst/>
          </a:prstGeom>
          <a:solidFill>
            <a:srgbClr val="CC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1" name="Rectangle 150"/>
          <p:cNvSpPr/>
          <p:nvPr/>
        </p:nvSpPr>
        <p:spPr>
          <a:xfrm>
            <a:off x="6064541" y="5436069"/>
            <a:ext cx="1231784" cy="704675"/>
          </a:xfrm>
          <a:prstGeom prst="rect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2" name="TextBox 151"/>
          <p:cNvSpPr txBox="1"/>
          <p:nvPr/>
        </p:nvSpPr>
        <p:spPr>
          <a:xfrm>
            <a:off x="4388846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921235" y="5634519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231341" y="2599765"/>
            <a:ext cx="3092824" cy="26798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1380564" y="648304"/>
            <a:ext cx="4522684" cy="1540228"/>
            <a:chOff x="-143436" y="638627"/>
            <a:chExt cx="4522684" cy="1155172"/>
          </a:xfrm>
        </p:grpSpPr>
        <p:sp>
          <p:nvSpPr>
            <p:cNvPr id="155" name="TextBox 154"/>
            <p:cNvSpPr txBox="1"/>
            <p:nvPr/>
          </p:nvSpPr>
          <p:spPr>
            <a:xfrm>
              <a:off x="-143436" y="638627"/>
              <a:ext cx="18288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800" b="1" dirty="0">
                  <a:solidFill>
                    <a:srgbClr val="002060"/>
                  </a:solidFill>
                  <a:latin typeface="Calibri" pitchFamily="34" charset="0"/>
                </a:rPr>
                <a:t>PAF</a:t>
              </a: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1290916" y="708211"/>
              <a:ext cx="2375641" cy="541143"/>
              <a:chOff x="1344705" y="1354231"/>
              <a:chExt cx="2375641" cy="562802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1550887" y="1354231"/>
                <a:ext cx="2169459" cy="562802"/>
                <a:chOff x="555813" y="1901078"/>
                <a:chExt cx="2169459" cy="562802"/>
              </a:xfrm>
            </p:grpSpPr>
            <p:sp>
              <p:nvSpPr>
                <p:cNvPr id="157" name="TextBox 156"/>
                <p:cNvSpPr txBox="1"/>
                <p:nvPr/>
              </p:nvSpPr>
              <p:spPr>
                <a:xfrm>
                  <a:off x="555813" y="1901078"/>
                  <a:ext cx="2169459" cy="240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400" dirty="0">
                      <a:solidFill>
                        <a:srgbClr val="002060"/>
                      </a:solidFill>
                      <a:latin typeface="Calibri" pitchFamily="34" charset="0"/>
                    </a:rPr>
                    <a:t>Number of </a:t>
                  </a:r>
                  <a:r>
                    <a:rPr lang="en-AU" sz="1400" b="1" u="sng" dirty="0">
                      <a:solidFill>
                        <a:srgbClr val="002060"/>
                      </a:solidFill>
                      <a:latin typeface="Calibri" pitchFamily="34" charset="0"/>
                    </a:rPr>
                    <a:t>excess</a:t>
                  </a:r>
                  <a:r>
                    <a:rPr lang="en-AU" sz="1400" dirty="0">
                      <a:solidFill>
                        <a:srgbClr val="002060"/>
                      </a:solidFill>
                      <a:latin typeface="Calibri" pitchFamily="34" charset="0"/>
                    </a:rPr>
                    <a:t> cases </a:t>
                  </a:r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>
                  <a:off x="555813" y="2223808"/>
                  <a:ext cx="2169459" cy="240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400" dirty="0">
                      <a:solidFill>
                        <a:srgbClr val="002060"/>
                      </a:solidFill>
                      <a:latin typeface="Calibri" pitchFamily="34" charset="0"/>
                    </a:rPr>
                    <a:t>Total number of cases </a:t>
                  </a:r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686542" y="2205318"/>
                  <a:ext cx="1850470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TextBox 185"/>
              <p:cNvSpPr txBox="1"/>
              <p:nvPr/>
            </p:nvSpPr>
            <p:spPr>
              <a:xfrm>
                <a:off x="1344705" y="1425800"/>
                <a:ext cx="430306" cy="36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rgbClr val="002060"/>
                    </a:solidFill>
                    <a:latin typeface="Calibri" pitchFamily="34" charset="0"/>
                  </a:rPr>
                  <a:t>=</a:t>
                </a: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3720803" y="654424"/>
              <a:ext cx="658445" cy="676350"/>
              <a:chOff x="4075563" y="917389"/>
              <a:chExt cx="618011" cy="901800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4075563" y="917389"/>
                <a:ext cx="6095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b="1" dirty="0">
                    <a:solidFill>
                      <a:srgbClr val="002060"/>
                    </a:solidFill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4083977" y="1449857"/>
                <a:ext cx="6095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b="1" dirty="0">
                    <a:solidFill>
                      <a:srgbClr val="002060"/>
                    </a:solidFill>
                    <a:latin typeface="Calibri" pitchFamily="34" charset="0"/>
                  </a:rPr>
                  <a:t>120</a:t>
                </a:r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>
                <a:off x="4107479" y="1389530"/>
                <a:ext cx="5400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TextBox 184"/>
            <p:cNvSpPr txBox="1"/>
            <p:nvPr/>
          </p:nvSpPr>
          <p:spPr>
            <a:xfrm>
              <a:off x="1339103" y="1355217"/>
              <a:ext cx="1948451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>
                  <a:solidFill>
                    <a:srgbClr val="002060"/>
                  </a:solidFill>
                  <a:latin typeface="Calibri" pitchFamily="34" charset="0"/>
                </a:rPr>
                <a:t>=</a:t>
              </a:r>
              <a:r>
                <a:rPr lang="en-AU" sz="2000" b="1" dirty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en-AU" sz="3200" b="1" dirty="0">
                  <a:solidFill>
                    <a:srgbClr val="002060"/>
                  </a:solidFill>
                  <a:latin typeface="Calibri" pitchFamily="34" charset="0"/>
                </a:rPr>
                <a:t>16.7%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393051" y="782480"/>
              <a:ext cx="45845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002060"/>
                  </a:solidFill>
                  <a:latin typeface="Calibri" pitchFamily="34" charset="0"/>
                </a:rPr>
                <a:t>=</a:t>
              </a: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3532099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7360027" y="5585013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3496985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2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19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4238722" y="1246763"/>
            <a:ext cx="3055286" cy="4894715"/>
            <a:chOff x="2689411" y="791084"/>
            <a:chExt cx="3055286" cy="3671036"/>
          </a:xfrm>
        </p:grpSpPr>
        <p:sp>
          <p:nvSpPr>
            <p:cNvPr id="193" name="Rectangle 192"/>
            <p:cNvSpPr/>
            <p:nvPr/>
          </p:nvSpPr>
          <p:spPr>
            <a:xfrm>
              <a:off x="3989294" y="3917576"/>
              <a:ext cx="1755403" cy="544544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" name="Group 22"/>
            <p:cNvGrpSpPr/>
            <p:nvPr/>
          </p:nvGrpSpPr>
          <p:grpSpPr>
            <a:xfrm>
              <a:off x="2754996" y="1818540"/>
              <a:ext cx="180000" cy="1977053"/>
              <a:chOff x="2772925" y="2615967"/>
              <a:chExt cx="180000" cy="2636071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060355" y="1818540"/>
              <a:ext cx="180000" cy="1977053"/>
              <a:chOff x="2772925" y="2615967"/>
              <a:chExt cx="180000" cy="2636071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5" name="Group 34"/>
            <p:cNvGrpSpPr/>
            <p:nvPr/>
          </p:nvGrpSpPr>
          <p:grpSpPr>
            <a:xfrm>
              <a:off x="3365714" y="1818540"/>
              <a:ext cx="180000" cy="1977053"/>
              <a:chOff x="2772925" y="2615967"/>
              <a:chExt cx="180000" cy="2636071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6" name="Group 45"/>
            <p:cNvGrpSpPr/>
            <p:nvPr/>
          </p:nvGrpSpPr>
          <p:grpSpPr>
            <a:xfrm>
              <a:off x="3671073" y="1818540"/>
              <a:ext cx="180000" cy="1977053"/>
              <a:chOff x="2772925" y="2615967"/>
              <a:chExt cx="180000" cy="2636071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3976432" y="1818540"/>
              <a:ext cx="180000" cy="1977053"/>
              <a:chOff x="2772925" y="2615967"/>
              <a:chExt cx="180000" cy="2636071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8" name="Group 67"/>
            <p:cNvGrpSpPr/>
            <p:nvPr/>
          </p:nvGrpSpPr>
          <p:grpSpPr>
            <a:xfrm>
              <a:off x="4281792" y="1818540"/>
              <a:ext cx="180000" cy="1977053"/>
              <a:chOff x="2772925" y="2615967"/>
              <a:chExt cx="180000" cy="2636071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9847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59847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59847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59847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59847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9847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59847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59847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59847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59847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4598476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598476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4598476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598476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598476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907471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07471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07471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07471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07471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07471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07471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07471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07471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4907471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4907471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4907471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907471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907471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907471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21646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1646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1646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1646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1646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1646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1646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1646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1646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521646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5216466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5216466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5216466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5216466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5216466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525460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25460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25460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25460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25460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25460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25460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25460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25460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5525460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5525460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525460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5525460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5525460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5525460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" name="Group 194"/>
            <p:cNvGrpSpPr/>
            <p:nvPr/>
          </p:nvGrpSpPr>
          <p:grpSpPr>
            <a:xfrm>
              <a:off x="3969826" y="791084"/>
              <a:ext cx="491954" cy="3002411"/>
              <a:chOff x="3987755" y="1246027"/>
              <a:chExt cx="491954" cy="4003214"/>
            </a:xfrm>
          </p:grpSpPr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>
                <a:off x="3990714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>
                <a:off x="3990714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3990714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>
                <a:off x="3990714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>
                <a:off x="3990714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3990714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3990714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3990714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3990714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3990714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3" name="Oval 162"/>
              <p:cNvSpPr>
                <a:spLocks noChangeAspect="1"/>
              </p:cNvSpPr>
              <p:nvPr/>
            </p:nvSpPr>
            <p:spPr>
              <a:xfrm>
                <a:off x="4299709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4299709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4299709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4299709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>
                <a:spLocks noChangeAspect="1"/>
              </p:cNvSpPr>
              <p:nvPr/>
            </p:nvSpPr>
            <p:spPr>
              <a:xfrm>
                <a:off x="4299709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4299709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4299709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4299709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4299709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4299709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3987755" y="1518433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3987755" y="1790839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3987755" y="2063245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3987755" y="233565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3987755" y="1246027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3" name="Oval 182"/>
              <p:cNvSpPr>
                <a:spLocks noChangeAspect="1"/>
              </p:cNvSpPr>
              <p:nvPr/>
            </p:nvSpPr>
            <p:spPr>
              <a:xfrm>
                <a:off x="4296750" y="1518433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4296750" y="1790839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4296750" y="2063245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4296750" y="233565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4296750" y="1246027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2689411" y="3924651"/>
              <a:ext cx="1281951" cy="528506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353209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36002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146789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921233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48740" y="5477290"/>
            <a:ext cx="339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prevalence</a:t>
            </a:r>
            <a:endParaRPr lang="en-AU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8048841" y="1005069"/>
            <a:ext cx="697834" cy="3628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/>
          <p:cNvGrpSpPr/>
          <p:nvPr/>
        </p:nvGrpSpPr>
        <p:grpSpPr>
          <a:xfrm>
            <a:off x="7445849" y="873682"/>
            <a:ext cx="3510263" cy="4520256"/>
            <a:chOff x="7445849" y="873682"/>
            <a:chExt cx="3510263" cy="4520256"/>
          </a:xfrm>
        </p:grpSpPr>
        <p:sp>
          <p:nvSpPr>
            <p:cNvPr id="190" name="TextBox 189"/>
            <p:cNvSpPr txBox="1"/>
            <p:nvPr/>
          </p:nvSpPr>
          <p:spPr>
            <a:xfrm>
              <a:off x="8758175" y="873682"/>
              <a:ext cx="2197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Same RR</a:t>
              </a:r>
              <a:endPara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7445849" y="1009764"/>
              <a:ext cx="721101" cy="4384174"/>
              <a:chOff x="5921844" y="1009764"/>
              <a:chExt cx="721101" cy="4384173"/>
            </a:xfrm>
          </p:grpSpPr>
          <p:sp>
            <p:nvSpPr>
              <p:cNvPr id="192" name="TextBox 191"/>
              <p:cNvSpPr txBox="1"/>
              <p:nvPr/>
            </p:nvSpPr>
            <p:spPr>
              <a:xfrm rot="5400000">
                <a:off x="5773674" y="3002187"/>
                <a:ext cx="12210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latin typeface="Calibri" pitchFamily="34" charset="0"/>
                  </a:rPr>
                  <a:t>Rate ratio</a:t>
                </a:r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>
                <a:off x="5921844" y="1009764"/>
                <a:ext cx="721101" cy="4384173"/>
                <a:chOff x="5921844" y="1009764"/>
                <a:chExt cx="721101" cy="4384173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6098796" y="1166070"/>
                  <a:ext cx="0" cy="40770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TextBox 195"/>
                <p:cNvSpPr txBox="1"/>
                <p:nvPr/>
              </p:nvSpPr>
              <p:spPr>
                <a:xfrm>
                  <a:off x="5936108" y="1009764"/>
                  <a:ext cx="7068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 b="1" dirty="0"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5936108" y="5055383"/>
                  <a:ext cx="7068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 b="1" dirty="0">
                      <a:latin typeface="Calibri" pitchFamily="34" charset="0"/>
                    </a:rPr>
                    <a:t>0.0</a:t>
                  </a: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5936108" y="2402871"/>
                  <a:ext cx="7068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 b="1" dirty="0">
                      <a:latin typeface="Calibri" pitchFamily="34" charset="0"/>
                    </a:rPr>
                    <a:t>1.0</a:t>
                  </a:r>
                </a:p>
              </p:txBody>
            </p:sp>
            <p:cxnSp>
              <p:nvCxnSpPr>
                <p:cNvPr id="199" name="Straight Connector 198"/>
                <p:cNvCxnSpPr/>
                <p:nvPr/>
              </p:nvCxnSpPr>
              <p:spPr>
                <a:xfrm rot="5400000">
                  <a:off x="6011844" y="1089092"/>
                  <a:ext cx="0" cy="18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>
                  <a:off x="6011844" y="5142806"/>
                  <a:ext cx="0" cy="18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rot="5400000">
                  <a:off x="6011844" y="2492790"/>
                  <a:ext cx="0" cy="18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2" name="Right Arrow 201"/>
          <p:cNvSpPr/>
          <p:nvPr/>
        </p:nvSpPr>
        <p:spPr>
          <a:xfrm flipH="1">
            <a:off x="8048841" y="5604978"/>
            <a:ext cx="697834" cy="3628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85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88529334"/>
              </p:ext>
            </p:extLst>
          </p:nvPr>
        </p:nvGraphicFramePr>
        <p:xfrm>
          <a:off x="3234267" y="171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6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2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20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4238722" y="1246763"/>
            <a:ext cx="3055286" cy="4894715"/>
            <a:chOff x="2689411" y="791084"/>
            <a:chExt cx="3055286" cy="3671036"/>
          </a:xfrm>
        </p:grpSpPr>
        <p:sp>
          <p:nvSpPr>
            <p:cNvPr id="193" name="Rectangle 192"/>
            <p:cNvSpPr/>
            <p:nvPr/>
          </p:nvSpPr>
          <p:spPr>
            <a:xfrm>
              <a:off x="3989294" y="3917576"/>
              <a:ext cx="1755403" cy="544544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" name="Group 22"/>
            <p:cNvGrpSpPr/>
            <p:nvPr/>
          </p:nvGrpSpPr>
          <p:grpSpPr>
            <a:xfrm>
              <a:off x="2754996" y="1818540"/>
              <a:ext cx="180000" cy="1977053"/>
              <a:chOff x="2772925" y="2615967"/>
              <a:chExt cx="180000" cy="2636071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060355" y="1818540"/>
              <a:ext cx="180000" cy="1977053"/>
              <a:chOff x="2772925" y="2615967"/>
              <a:chExt cx="180000" cy="2636071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5" name="Group 34"/>
            <p:cNvGrpSpPr/>
            <p:nvPr/>
          </p:nvGrpSpPr>
          <p:grpSpPr>
            <a:xfrm>
              <a:off x="3365714" y="1818540"/>
              <a:ext cx="180000" cy="1977053"/>
              <a:chOff x="2772925" y="2615967"/>
              <a:chExt cx="180000" cy="2636071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6" name="Group 45"/>
            <p:cNvGrpSpPr/>
            <p:nvPr/>
          </p:nvGrpSpPr>
          <p:grpSpPr>
            <a:xfrm>
              <a:off x="3671073" y="1818540"/>
              <a:ext cx="180000" cy="1977053"/>
              <a:chOff x="2772925" y="2615967"/>
              <a:chExt cx="180000" cy="2636071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3976432" y="1818540"/>
              <a:ext cx="180000" cy="1977053"/>
              <a:chOff x="2772925" y="2615967"/>
              <a:chExt cx="180000" cy="2636071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8" name="Group 67"/>
            <p:cNvGrpSpPr/>
            <p:nvPr/>
          </p:nvGrpSpPr>
          <p:grpSpPr>
            <a:xfrm>
              <a:off x="4281792" y="1818540"/>
              <a:ext cx="180000" cy="1977053"/>
              <a:chOff x="2772925" y="2615967"/>
              <a:chExt cx="180000" cy="2636071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9847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59847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59847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59847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59847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9847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59847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59847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59847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59847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4598476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598476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4598476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598476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598476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907471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07471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07471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07471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07471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07471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07471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07471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07471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4907471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4907471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4907471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907471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907471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907471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21646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1646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1646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1646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1646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1646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1646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1646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1646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521646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5216466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5216466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5216466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5216466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5216466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525460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25460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25460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25460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25460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25460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25460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25460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25460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5525460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5525460" y="100253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525460" y="120683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5525460" y="141114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5525460" y="1615446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5525460" y="79822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" name="Group 194"/>
            <p:cNvGrpSpPr/>
            <p:nvPr/>
          </p:nvGrpSpPr>
          <p:grpSpPr>
            <a:xfrm>
              <a:off x="3969826" y="791084"/>
              <a:ext cx="491954" cy="3002411"/>
              <a:chOff x="3987755" y="1246027"/>
              <a:chExt cx="491954" cy="4003214"/>
            </a:xfrm>
          </p:grpSpPr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>
                <a:off x="3990714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>
                <a:off x="3990714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3990714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>
                <a:off x="3990714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>
                <a:off x="3990714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3990714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3990714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3990714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3990714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3990714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3" name="Oval 162"/>
              <p:cNvSpPr>
                <a:spLocks noChangeAspect="1"/>
              </p:cNvSpPr>
              <p:nvPr/>
            </p:nvSpPr>
            <p:spPr>
              <a:xfrm>
                <a:off x="4299709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4299709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4299709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4299709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>
                <a:spLocks noChangeAspect="1"/>
              </p:cNvSpPr>
              <p:nvPr/>
            </p:nvSpPr>
            <p:spPr>
              <a:xfrm>
                <a:off x="4299709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4299709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4299709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4299709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4299709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4299709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3987755" y="1518433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3987755" y="1790839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3987755" y="2063245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3987755" y="233565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3987755" y="1246027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3" name="Oval 182"/>
              <p:cNvSpPr>
                <a:spLocks noChangeAspect="1"/>
              </p:cNvSpPr>
              <p:nvPr/>
            </p:nvSpPr>
            <p:spPr>
              <a:xfrm>
                <a:off x="4296750" y="1518433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4296750" y="1790839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4296750" y="2063245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4296750" y="233565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4296750" y="1246027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2689411" y="3924651"/>
              <a:ext cx="1281951" cy="528506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4231341" y="2599765"/>
            <a:ext cx="3092824" cy="26798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353209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36002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146789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921233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584048" y="2695375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u="sng" dirty="0">
                <a:latin typeface="Calibri" pitchFamily="34" charset="0"/>
                <a:cs typeface="Calibri" pitchFamily="34" charset="0"/>
              </a:rPr>
              <a:t>not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3851" y="5477290"/>
            <a:ext cx="339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prevalence</a:t>
            </a:r>
            <a:endParaRPr lang="en-AU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8014450" y="5595741"/>
            <a:ext cx="697834" cy="3628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83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648200" y="6356352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en-US" sz="90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90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21</a:t>
            </a:fld>
            <a:endParaRPr lang="en-US" sz="90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4238722" y="2616704"/>
            <a:ext cx="3055286" cy="3524774"/>
            <a:chOff x="2689411" y="1818540"/>
            <a:chExt cx="3055286" cy="2643580"/>
          </a:xfrm>
        </p:grpSpPr>
        <p:sp>
          <p:nvSpPr>
            <p:cNvPr id="193" name="Rectangle 192"/>
            <p:cNvSpPr/>
            <p:nvPr/>
          </p:nvSpPr>
          <p:spPr>
            <a:xfrm>
              <a:off x="3989294" y="3917576"/>
              <a:ext cx="1755403" cy="544544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" name="Group 22"/>
            <p:cNvGrpSpPr/>
            <p:nvPr/>
          </p:nvGrpSpPr>
          <p:grpSpPr>
            <a:xfrm>
              <a:off x="2754996" y="1818540"/>
              <a:ext cx="180000" cy="1977053"/>
              <a:chOff x="2772925" y="2615967"/>
              <a:chExt cx="180000" cy="2636071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060355" y="1818540"/>
              <a:ext cx="180000" cy="1977053"/>
              <a:chOff x="2772925" y="2615967"/>
              <a:chExt cx="180000" cy="2636071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5" name="Group 34"/>
            <p:cNvGrpSpPr/>
            <p:nvPr/>
          </p:nvGrpSpPr>
          <p:grpSpPr>
            <a:xfrm>
              <a:off x="3365714" y="1818540"/>
              <a:ext cx="180000" cy="1977053"/>
              <a:chOff x="2772925" y="2615967"/>
              <a:chExt cx="180000" cy="2636071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6" name="Group 45"/>
            <p:cNvGrpSpPr/>
            <p:nvPr/>
          </p:nvGrpSpPr>
          <p:grpSpPr>
            <a:xfrm>
              <a:off x="3671073" y="1818540"/>
              <a:ext cx="180000" cy="1977053"/>
              <a:chOff x="2772925" y="2615967"/>
              <a:chExt cx="180000" cy="2636071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3976432" y="1818540"/>
              <a:ext cx="180000" cy="1977053"/>
              <a:chOff x="2772925" y="2615967"/>
              <a:chExt cx="180000" cy="2636071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8" name="Group 67"/>
            <p:cNvGrpSpPr/>
            <p:nvPr/>
          </p:nvGrpSpPr>
          <p:grpSpPr>
            <a:xfrm>
              <a:off x="4281792" y="1818540"/>
              <a:ext cx="180000" cy="1977053"/>
              <a:chOff x="2772925" y="2615967"/>
              <a:chExt cx="180000" cy="2636071"/>
            </a:xfrm>
          </p:grpSpPr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772925" y="2888864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772925" y="3161761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772925" y="343465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772925" y="3707555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772925" y="3980452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772925" y="4253349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772925" y="4526246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2772925" y="4799143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2772925" y="5072038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2772925" y="2615967"/>
                <a:ext cx="180000" cy="180000"/>
              </a:xfrm>
              <a:prstGeom prst="ellipse">
                <a:avLst/>
              </a:prstGeom>
              <a:solidFill>
                <a:srgbClr val="CCCC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9847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59847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59847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59847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59847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9847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59847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59847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59847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59847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907471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07471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07471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07471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07471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07471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07471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07471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07471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4907471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216466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16466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16466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16466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16466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16466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16466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16466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16466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5216466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525460" y="202405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25460" y="2228360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25460" y="2432664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25460" y="263696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25460" y="2841273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25460" y="3045578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25460" y="3249882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25460" y="3454187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25460" y="3658495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5525460" y="1819751"/>
              <a:ext cx="180000" cy="135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" name="Group 194"/>
            <p:cNvGrpSpPr/>
            <p:nvPr/>
          </p:nvGrpSpPr>
          <p:grpSpPr>
            <a:xfrm>
              <a:off x="3972785" y="1819751"/>
              <a:ext cx="488995" cy="1973745"/>
              <a:chOff x="3990714" y="2617582"/>
              <a:chExt cx="488995" cy="2631659"/>
            </a:xfrm>
          </p:grpSpPr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>
                <a:off x="3990714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>
                <a:off x="3990714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3990714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>
                <a:off x="3990714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>
                <a:off x="3990714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3990714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3990714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3990714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3990714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3990714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3" name="Oval 162"/>
              <p:cNvSpPr>
                <a:spLocks noChangeAspect="1"/>
              </p:cNvSpPr>
              <p:nvPr/>
            </p:nvSpPr>
            <p:spPr>
              <a:xfrm>
                <a:off x="4299709" y="288998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4299709" y="316239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4299709" y="343480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4299709" y="3707206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>
                <a:spLocks noChangeAspect="1"/>
              </p:cNvSpPr>
              <p:nvPr/>
            </p:nvSpPr>
            <p:spPr>
              <a:xfrm>
                <a:off x="4299709" y="397961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4299709" y="4252018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4299709" y="4524424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4299709" y="4796830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4299709" y="5069241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4299709" y="2617582"/>
                <a:ext cx="180000" cy="180000"/>
              </a:xfrm>
              <a:prstGeom prst="ellipse">
                <a:avLst/>
              </a:prstGeom>
              <a:solidFill>
                <a:srgbClr val="8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2689411" y="3924651"/>
              <a:ext cx="1281951" cy="528506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4231341" y="2599765"/>
            <a:ext cx="3092824" cy="26798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353209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40%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7360027" y="5585012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Calibri" pitchFamily="34" charset="0"/>
              </a:rPr>
              <a:t>60%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146789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“healthy weight”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921233" y="5634518"/>
            <a:ext cx="151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FFFF00"/>
                </a:solidFill>
                <a:latin typeface="Calibri" pitchFamily="34" charset="0"/>
              </a:rPr>
              <a:t>“overweight” </a:t>
            </a:r>
          </a:p>
        </p:txBody>
      </p:sp>
      <p:grpSp>
        <p:nvGrpSpPr>
          <p:cNvPr id="189" name="Group 188"/>
          <p:cNvGrpSpPr/>
          <p:nvPr/>
        </p:nvGrpSpPr>
        <p:grpSpPr>
          <a:xfrm>
            <a:off x="5520014" y="1248083"/>
            <a:ext cx="1735634" cy="1279149"/>
            <a:chOff x="4480815" y="1114544"/>
            <a:chExt cx="1735634" cy="1279149"/>
          </a:xfrm>
        </p:grpSpPr>
        <p:sp>
          <p:nvSpPr>
            <p:cNvPr id="190" name="Oval 189"/>
            <p:cNvSpPr>
              <a:spLocks noChangeAspect="1"/>
            </p:cNvSpPr>
            <p:nvPr/>
          </p:nvSpPr>
          <p:spPr>
            <a:xfrm>
              <a:off x="5109465" y="139647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1" name="Oval 190"/>
            <p:cNvSpPr>
              <a:spLocks noChangeAspect="1"/>
            </p:cNvSpPr>
            <p:nvPr/>
          </p:nvSpPr>
          <p:spPr>
            <a:xfrm>
              <a:off x="5109465" y="166888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2" name="Oval 191"/>
            <p:cNvSpPr>
              <a:spLocks noChangeAspect="1"/>
            </p:cNvSpPr>
            <p:nvPr/>
          </p:nvSpPr>
          <p:spPr>
            <a:xfrm>
              <a:off x="5109465" y="194128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5109465" y="221369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5109465" y="11240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5418460" y="139647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5418460" y="166888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5418460" y="194128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9" name="Oval 198"/>
            <p:cNvSpPr>
              <a:spLocks noChangeAspect="1"/>
            </p:cNvSpPr>
            <p:nvPr/>
          </p:nvSpPr>
          <p:spPr>
            <a:xfrm>
              <a:off x="5418460" y="221369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5418460" y="11240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5727455" y="139647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5727455" y="166888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5727455" y="194128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727455" y="221369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5727455" y="11240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6036449" y="139647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7" name="Oval 206"/>
            <p:cNvSpPr>
              <a:spLocks noChangeAspect="1"/>
            </p:cNvSpPr>
            <p:nvPr/>
          </p:nvSpPr>
          <p:spPr>
            <a:xfrm>
              <a:off x="6036449" y="166888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6036449" y="194128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6036449" y="221369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6036449" y="11240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4480815" y="138695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4480815" y="165935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4480815" y="193176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4480815" y="220416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4480815" y="1114544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4789810" y="138695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4789810" y="165935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4789810" y="1931763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>
            <a:xfrm>
              <a:off x="4789810" y="2204168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4789810" y="1114544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D62900">
                    <a:tint val="66000"/>
                    <a:satMod val="160000"/>
                  </a:srgbClr>
                </a:gs>
                <a:gs pos="50000">
                  <a:srgbClr val="D62900">
                    <a:tint val="44500"/>
                    <a:satMod val="160000"/>
                  </a:srgbClr>
                </a:gs>
                <a:gs pos="100000">
                  <a:srgbClr val="D629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1371600" y="194491"/>
            <a:ext cx="4406150" cy="1528278"/>
            <a:chOff x="0" y="320239"/>
            <a:chExt cx="4406150" cy="1146208"/>
          </a:xfrm>
        </p:grpSpPr>
        <p:sp>
          <p:nvSpPr>
            <p:cNvPr id="222" name="TextBox 221"/>
            <p:cNvSpPr txBox="1"/>
            <p:nvPr/>
          </p:nvSpPr>
          <p:spPr>
            <a:xfrm>
              <a:off x="0" y="320239"/>
              <a:ext cx="18288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800" b="1" dirty="0">
                  <a:solidFill>
                    <a:srgbClr val="002060"/>
                  </a:solidFill>
                  <a:latin typeface="Calibri" pitchFamily="34" charset="0"/>
                </a:rPr>
                <a:t>PAF</a:t>
              </a:r>
            </a:p>
          </p:txBody>
        </p:sp>
        <p:grpSp>
          <p:nvGrpSpPr>
            <p:cNvPr id="223" name="Group 181"/>
            <p:cNvGrpSpPr/>
            <p:nvPr/>
          </p:nvGrpSpPr>
          <p:grpSpPr>
            <a:xfrm>
              <a:off x="1550893" y="446277"/>
              <a:ext cx="2169459" cy="553564"/>
              <a:chOff x="555813" y="1793500"/>
              <a:chExt cx="2169459" cy="738085"/>
            </a:xfrm>
            <a:solidFill>
              <a:schemeClr val="bg1"/>
            </a:solidFill>
          </p:grpSpPr>
          <p:sp>
            <p:nvSpPr>
              <p:cNvPr id="231" name="TextBox 230"/>
              <p:cNvSpPr txBox="1"/>
              <p:nvPr/>
            </p:nvSpPr>
            <p:spPr>
              <a:xfrm>
                <a:off x="555813" y="2223808"/>
                <a:ext cx="2169459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dirty="0">
                    <a:solidFill>
                      <a:srgbClr val="002060"/>
                    </a:solidFill>
                    <a:latin typeface="Calibri" pitchFamily="34" charset="0"/>
                  </a:rPr>
                  <a:t>Total number of cases </a:t>
                </a:r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>
                <a:off x="686542" y="2205318"/>
                <a:ext cx="1850470" cy="0"/>
              </a:xfrm>
              <a:prstGeom prst="line">
                <a:avLst/>
              </a:prstGeom>
              <a:grpFill/>
              <a:ln>
                <a:solidFill>
                  <a:srgbClr val="00206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TextBox 232"/>
              <p:cNvSpPr txBox="1"/>
              <p:nvPr/>
            </p:nvSpPr>
            <p:spPr>
              <a:xfrm>
                <a:off x="555813" y="1793500"/>
                <a:ext cx="2169459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dirty="0">
                    <a:solidFill>
                      <a:srgbClr val="002060"/>
                    </a:solidFill>
                    <a:latin typeface="Calibri" pitchFamily="34" charset="0"/>
                  </a:rPr>
                  <a:t>Number of </a:t>
                </a:r>
                <a:r>
                  <a:rPr lang="en-AU" sz="1400" b="1" u="sng" dirty="0">
                    <a:solidFill>
                      <a:srgbClr val="002060"/>
                    </a:solidFill>
                    <a:latin typeface="Calibri" pitchFamily="34" charset="0"/>
                  </a:rPr>
                  <a:t>excess</a:t>
                </a:r>
                <a:r>
                  <a:rPr lang="en-AU" sz="1400" dirty="0">
                    <a:solidFill>
                      <a:srgbClr val="002060"/>
                    </a:solidFill>
                    <a:latin typeface="Calibri" pitchFamily="34" charset="0"/>
                  </a:rPr>
                  <a:t> cases </a:t>
                </a:r>
              </a:p>
            </p:txBody>
          </p:sp>
        </p:grpSp>
        <p:sp>
          <p:nvSpPr>
            <p:cNvPr id="224" name="TextBox 223"/>
            <p:cNvSpPr txBox="1"/>
            <p:nvPr/>
          </p:nvSpPr>
          <p:spPr>
            <a:xfrm>
              <a:off x="1344711" y="580635"/>
              <a:ext cx="430306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002060"/>
                  </a:solidFill>
                  <a:latin typeface="Calibri" pitchFamily="34" charset="0"/>
                </a:rPr>
                <a:t>=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3419951" y="562705"/>
              <a:ext cx="45845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002060"/>
                  </a:solidFill>
                  <a:latin typeface="Calibri" pitchFamily="34" charset="0"/>
                </a:rPr>
                <a:t>=</a:t>
              </a:r>
            </a:p>
          </p:txBody>
        </p:sp>
        <p:grpSp>
          <p:nvGrpSpPr>
            <p:cNvPr id="226" name="Group 182"/>
            <p:cNvGrpSpPr/>
            <p:nvPr/>
          </p:nvGrpSpPr>
          <p:grpSpPr>
            <a:xfrm>
              <a:off x="3747704" y="466446"/>
              <a:ext cx="658446" cy="517705"/>
              <a:chOff x="4092388" y="1533525"/>
              <a:chExt cx="618012" cy="690273"/>
            </a:xfrm>
            <a:solidFill>
              <a:schemeClr val="bg1"/>
            </a:solidFill>
          </p:grpSpPr>
          <p:sp>
            <p:nvSpPr>
              <p:cNvPr id="228" name="TextBox 227"/>
              <p:cNvSpPr txBox="1"/>
              <p:nvPr/>
            </p:nvSpPr>
            <p:spPr>
              <a:xfrm>
                <a:off x="4092388" y="1533525"/>
                <a:ext cx="609598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dirty="0">
                    <a:solidFill>
                      <a:srgbClr val="002060"/>
                    </a:solidFill>
                    <a:latin typeface="Calibri" pitchFamily="34" charset="0"/>
                  </a:rPr>
                  <a:t>30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4100802" y="1916021"/>
                <a:ext cx="609598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dirty="0">
                    <a:solidFill>
                      <a:srgbClr val="002060"/>
                    </a:solidFill>
                    <a:latin typeface="Calibri" pitchFamily="34" charset="0"/>
                  </a:rPr>
                  <a:t>130</a:t>
                </a:r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>
                <a:off x="4141134" y="1927412"/>
                <a:ext cx="540000" cy="0"/>
              </a:xfrm>
              <a:prstGeom prst="line">
                <a:avLst/>
              </a:prstGeom>
              <a:grpFill/>
              <a:ln>
                <a:solidFill>
                  <a:srgbClr val="00206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7" name="TextBox 226"/>
            <p:cNvSpPr txBox="1"/>
            <p:nvPr/>
          </p:nvSpPr>
          <p:spPr>
            <a:xfrm>
              <a:off x="1419791" y="1027866"/>
              <a:ext cx="1948451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2000" dirty="0">
                  <a:solidFill>
                    <a:srgbClr val="002060"/>
                  </a:solidFill>
                  <a:latin typeface="Calibri" pitchFamily="34" charset="0"/>
                </a:rPr>
                <a:t>=</a:t>
              </a:r>
              <a:r>
                <a:rPr lang="en-AU" sz="2000" b="1" dirty="0">
                  <a:solidFill>
                    <a:srgbClr val="002060"/>
                  </a:solidFill>
                  <a:latin typeface="Calibri" pitchFamily="34" charset="0"/>
                </a:rPr>
                <a:t>  </a:t>
              </a:r>
              <a:r>
                <a:rPr lang="en-AU" sz="3200" b="1" dirty="0">
                  <a:solidFill>
                    <a:srgbClr val="002060"/>
                  </a:solidFill>
                  <a:latin typeface="Calibri" pitchFamily="34" charset="0"/>
                </a:rPr>
                <a:t>23%</a:t>
              </a:r>
            </a:p>
          </p:txBody>
        </p:sp>
      </p:grpSp>
      <p:sp>
        <p:nvSpPr>
          <p:cNvPr id="234" name="Rectangle 233"/>
          <p:cNvSpPr/>
          <p:nvPr/>
        </p:nvSpPr>
        <p:spPr>
          <a:xfrm>
            <a:off x="5455616" y="1189737"/>
            <a:ext cx="1855694" cy="140017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Calibri" pitchFamily="34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7584048" y="2695375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u="sng" dirty="0">
                <a:latin typeface="Calibri" pitchFamily="34" charset="0"/>
                <a:cs typeface="Calibri" pitchFamily="34" charset="0"/>
              </a:rPr>
              <a:t>not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N=100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7593012" y="1171947"/>
            <a:ext cx="25560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Number of </a:t>
            </a:r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excess</a:t>
            </a:r>
            <a:r>
              <a:rPr lang="en-AU" sz="1600" dirty="0">
                <a:latin typeface="Calibri" pitchFamily="34" charset="0"/>
                <a:cs typeface="Calibri" pitchFamily="34" charset="0"/>
              </a:rPr>
              <a:t> cases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in population </a:t>
            </a:r>
          </a:p>
          <a:p>
            <a:pPr algn="ctr"/>
            <a:r>
              <a:rPr lang="en-AU" sz="1600" dirty="0">
                <a:latin typeface="Calibri" pitchFamily="34" charset="0"/>
                <a:cs typeface="Calibri" pitchFamily="34" charset="0"/>
              </a:rPr>
              <a:t>attributable to exposure</a:t>
            </a:r>
          </a:p>
          <a:p>
            <a:pPr algn="ctr"/>
            <a:r>
              <a:rPr lang="en-AU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N=30</a:t>
            </a:r>
          </a:p>
        </p:txBody>
      </p:sp>
    </p:spTree>
    <p:extLst>
      <p:ext uri="{BB962C8B-B14F-4D97-AF65-F5344CB8AC3E}">
        <p14:creationId xmlns:p14="http://schemas.microsoft.com/office/powerpoint/2010/main" val="26846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66251" y="1982931"/>
                <a:ext cx="6531428" cy="1799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36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3600">
                          <a:latin typeface="Cambria Math" panose="02040503050406030204" pitchFamily="18" charset="0"/>
                        </a:rPr>
                        <m:t>PAF</m:t>
                      </m:r>
                      <m:r>
                        <a:rPr lang="en-AU" sz="36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3600">
                                  <a:latin typeface="Cambria Math" panose="02040503050406030204" pitchFamily="18" charset="0"/>
                                </a:rPr>
                                <m:t>ERR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3600">
                                  <a:latin typeface="Cambria Math" panose="02040503050406030204" pitchFamily="18" charset="0"/>
                                </a:rPr>
                                <m:t>ERR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AU" sz="36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251" y="1982931"/>
                <a:ext cx="6531428" cy="17997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134405" y="4227667"/>
            <a:ext cx="6195121" cy="830997"/>
          </a:xfrm>
          <a:prstGeom prst="rect">
            <a:avLst/>
          </a:prstGeom>
          <a:solidFill>
            <a:srgbClr val="ECF2F7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i="1" dirty="0" err="1">
                <a:latin typeface="Calibri" panose="020F0502020204030204" pitchFamily="34" charset="0"/>
              </a:rPr>
              <a:t>p</a:t>
            </a:r>
            <a:r>
              <a:rPr lang="en-AU" sz="1600" b="1" i="1" baseline="-25000" dirty="0" err="1">
                <a:latin typeface="Calibri" panose="020F0502020204030204" pitchFamily="34" charset="0"/>
              </a:rPr>
              <a:t>x</a:t>
            </a:r>
            <a:r>
              <a:rPr lang="en-AU" sz="1600" dirty="0">
                <a:latin typeface="Calibri" panose="020F0502020204030204" pitchFamily="34" charset="0"/>
              </a:rPr>
              <a:t> is the proportion of the population in exposure level </a:t>
            </a:r>
            <a:r>
              <a:rPr lang="en-AU" sz="1600" i="1" dirty="0">
                <a:latin typeface="Calibri" panose="020F0502020204030204" pitchFamily="34" charset="0"/>
              </a:rPr>
              <a:t>x</a:t>
            </a:r>
            <a:r>
              <a:rPr lang="en-AU" sz="1600" dirty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AU" sz="1600" b="1" dirty="0" err="1">
                <a:latin typeface="Calibri" panose="020F0502020204030204" pitchFamily="34" charset="0"/>
              </a:rPr>
              <a:t>ERR</a:t>
            </a:r>
            <a:r>
              <a:rPr lang="en-AU" sz="1600" b="1" i="1" baseline="-25000" dirty="0" err="1">
                <a:latin typeface="Calibri" panose="020F0502020204030204" pitchFamily="34" charset="0"/>
              </a:rPr>
              <a:t>x</a:t>
            </a:r>
            <a:r>
              <a:rPr lang="en-AU" sz="1600" dirty="0">
                <a:latin typeface="Calibri" panose="020F0502020204030204" pitchFamily="34" charset="0"/>
              </a:rPr>
              <a:t> the excess relative risk (</a:t>
            </a:r>
            <a:r>
              <a:rPr lang="en-AU" sz="1600" dirty="0" err="1">
                <a:latin typeface="Calibri" panose="020F0502020204030204" pitchFamily="34" charset="0"/>
              </a:rPr>
              <a:t>RR</a:t>
            </a:r>
            <a:r>
              <a:rPr lang="en-AU" sz="1600" i="1" baseline="-25000" dirty="0" err="1">
                <a:latin typeface="Calibri" panose="020F0502020204030204" pitchFamily="34" charset="0"/>
              </a:rPr>
              <a:t>x</a:t>
            </a:r>
            <a:r>
              <a:rPr lang="en-AU" sz="1600" i="1" baseline="-25000" dirty="0">
                <a:latin typeface="Calibri" panose="020F0502020204030204" pitchFamily="34" charset="0"/>
              </a:rPr>
              <a:t> </a:t>
            </a:r>
            <a:r>
              <a:rPr lang="en-AU" sz="1600" dirty="0">
                <a:latin typeface="Calibri" panose="020F0502020204030204" pitchFamily="34" charset="0"/>
              </a:rPr>
              <a:t> ─ 1) associated with exposure level </a:t>
            </a:r>
            <a:r>
              <a:rPr lang="en-AU" sz="1600" i="1" dirty="0">
                <a:latin typeface="Calibri" panose="020F0502020204030204" pitchFamily="34" charset="0"/>
              </a:rPr>
              <a:t>x</a:t>
            </a:r>
            <a:r>
              <a:rPr lang="en-AU" sz="1600" dirty="0">
                <a:latin typeface="Calibri" panose="020F0502020204030204" pitchFamily="34" charset="0"/>
              </a:rPr>
              <a:t>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The standard PAF formula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90632"/>
              </p:ext>
            </p:extLst>
          </p:nvPr>
        </p:nvGraphicFramePr>
        <p:xfrm>
          <a:off x="2680447" y="1701544"/>
          <a:ext cx="6831106" cy="3959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9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latin typeface="Calibri" pitchFamily="34" charset="0"/>
                        </a:rPr>
                        <a:t>Task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latin typeface="Calibri" pitchFamily="34" charset="0"/>
                        </a:rPr>
                        <a:t>Source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Assess causality</a:t>
                      </a:r>
                      <a:endParaRPr lang="en-AU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WCRF, IARC, (USPSTF)</a:t>
                      </a:r>
                      <a:endParaRPr lang="en-AU" sz="1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872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Obtain</a:t>
                      </a:r>
                      <a:r>
                        <a:rPr lang="en-AU" sz="24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prevalence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Australian National</a:t>
                      </a:r>
                      <a:r>
                        <a:rPr lang="en-AU" sz="1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Health Survey</a:t>
                      </a:r>
                    </a:p>
                    <a:p>
                      <a:r>
                        <a:rPr lang="en-AU" sz="1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Other national collections</a:t>
                      </a:r>
                    </a:p>
                    <a:p>
                      <a:r>
                        <a:rPr lang="en-AU" sz="1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Population-based </a:t>
                      </a:r>
                      <a:r>
                        <a:rPr lang="en-AU" sz="19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epi</a:t>
                      </a:r>
                      <a:r>
                        <a:rPr lang="en-AU" sz="1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studies</a:t>
                      </a:r>
                    </a:p>
                    <a:p>
                      <a:r>
                        <a:rPr lang="en-AU" sz="1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Grey literature</a:t>
                      </a:r>
                      <a:endParaRPr lang="en-AU" sz="1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Obtain risk estimates</a:t>
                      </a:r>
                      <a:endParaRPr lang="en-AU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WCRF, IARC, meta-analyses</a:t>
                      </a:r>
                      <a:endParaRPr lang="en-AU" sz="1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Generate PAF estimates</a:t>
                      </a:r>
                      <a:endParaRPr lang="en-AU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Variations of PAF formula</a:t>
                      </a:r>
                    </a:p>
                    <a:p>
                      <a:r>
                        <a:rPr lang="en-AU" sz="19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Tobacco: </a:t>
                      </a:r>
                      <a:r>
                        <a:rPr lang="en-AU" sz="1900" i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Peto</a:t>
                      </a:r>
                      <a:r>
                        <a:rPr lang="en-AU" sz="19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method</a:t>
                      </a:r>
                    </a:p>
                    <a:p>
                      <a:r>
                        <a:rPr lang="en-AU" sz="19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UVR: counterfactual method</a:t>
                      </a:r>
                      <a:endParaRPr lang="en-AU" sz="19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Overview of process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4" name="Picture 3" descr="IARC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03" y="1189600"/>
            <a:ext cx="4987194" cy="1288130"/>
          </a:xfrm>
          <a:prstGeom prst="rect">
            <a:avLst/>
          </a:prstGeom>
        </p:spPr>
      </p:pic>
      <p:pic>
        <p:nvPicPr>
          <p:cNvPr id="5" name="Picture 4" descr="iarc-monographs-on-the-evaluation-of-carcinogenic-risks-to-humans-1-7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575" y="2772383"/>
            <a:ext cx="2566614" cy="324000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ARC_betelqu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76" y="2772383"/>
            <a:ext cx="2275492" cy="324000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ARC_smok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296" y="2772383"/>
            <a:ext cx="2157840" cy="324000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The causes of cancer - </a:t>
            </a:r>
            <a:r>
              <a:rPr lang="en-AU" sz="3200" b="1" i="1">
                <a:solidFill>
                  <a:schemeClr val="bg1"/>
                </a:solidFill>
                <a:latin typeface="Calibri" pitchFamily="34" charset="0"/>
              </a:rPr>
              <a:t>specifically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6864" y="2737318"/>
            <a:ext cx="7358272" cy="338554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b="1" dirty="0" smtClean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en-AU" b="1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Carcinogenic to humans.</a:t>
            </a:r>
            <a:r>
              <a:rPr lang="en-AU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AU" sz="1600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(Sufficient evidence in humans).</a:t>
            </a:r>
            <a:endParaRPr lang="en-AU" dirty="0">
              <a:solidFill>
                <a:srgbClr val="0A0A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en-AU" b="1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2A: Probably carcinogenic to humans.</a:t>
            </a:r>
            <a:r>
              <a:rPr lang="en-AU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AU" sz="1600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(Limited evidence in humans, but sufficient in animals, or strong mechanistic evidence).</a:t>
            </a:r>
          </a:p>
          <a:p>
            <a:pPr>
              <a:spcAft>
                <a:spcPts val="1800"/>
              </a:spcAft>
            </a:pPr>
            <a:r>
              <a:rPr lang="en-AU" b="1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2B: Possibly carcinogenic to humans.</a:t>
            </a:r>
            <a:r>
              <a:rPr lang="en-AU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AU" sz="1600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(Limited evidence in humans and less than sufficient in animals, or strong mechanistic evidence).</a:t>
            </a:r>
          </a:p>
          <a:p>
            <a:pPr>
              <a:spcAft>
                <a:spcPts val="1800"/>
              </a:spcAft>
            </a:pPr>
            <a:r>
              <a:rPr lang="en-AU" b="1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3: Not classifiable as to its carcinogenicity to humans.</a:t>
            </a:r>
            <a:r>
              <a:rPr lang="en-AU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AU" sz="1600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(Data is inadequate or conflicting).</a:t>
            </a:r>
          </a:p>
          <a:p>
            <a:pPr>
              <a:spcAft>
                <a:spcPts val="1800"/>
              </a:spcAft>
            </a:pPr>
            <a:r>
              <a:rPr lang="en-AU" b="1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 4: Probably not carcinogenic to humans.</a:t>
            </a:r>
            <a:r>
              <a:rPr lang="en-AU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AU" sz="1600" dirty="0">
                <a:solidFill>
                  <a:srgbClr val="0A0A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(Strong evidence of no carcinogenicity). </a:t>
            </a:r>
          </a:p>
        </p:txBody>
      </p:sp>
    </p:spTree>
    <p:extLst>
      <p:ext uri="{BB962C8B-B14F-4D97-AF65-F5344CB8AC3E}">
        <p14:creationId xmlns:p14="http://schemas.microsoft.com/office/powerpoint/2010/main" val="22854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6579" y="5429497"/>
            <a:ext cx="537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alibri" panose="020F0502020204030204" pitchFamily="34" charset="0"/>
              </a:rPr>
              <a:t>61 causal associations (</a:t>
            </a:r>
            <a:r>
              <a:rPr lang="en-AU" i="1" dirty="0">
                <a:latin typeface="Calibri" panose="020F0502020204030204" pitchFamily="34" charset="0"/>
              </a:rPr>
              <a:t>+ supplementary associations)</a:t>
            </a:r>
            <a:endParaRPr lang="en-AU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35" y="1355725"/>
            <a:ext cx="876793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982092" y="2859450"/>
            <a:ext cx="253327" cy="2439663"/>
            <a:chOff x="8398825" y="2863169"/>
            <a:chExt cx="253327" cy="2439663"/>
          </a:xfrm>
        </p:grpSpPr>
        <p:sp>
          <p:nvSpPr>
            <p:cNvPr id="3" name="TextBox 2"/>
            <p:cNvSpPr txBox="1"/>
            <p:nvPr/>
          </p:nvSpPr>
          <p:spPr>
            <a:xfrm>
              <a:off x="8398825" y="2863169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8825" y="3051087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98825" y="3239002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98825" y="3426918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98825" y="3614835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98825" y="3802751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98825" y="3990666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98825" y="4178582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98825" y="4366499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98825" y="4554414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98825" y="4742330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98825" y="4930247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00152" y="5118166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Assess causality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68137629"/>
              </p:ext>
            </p:extLst>
          </p:nvPr>
        </p:nvGraphicFramePr>
        <p:xfrm>
          <a:off x="3234267" y="171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9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27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32736495"/>
              </p:ext>
            </p:extLst>
          </p:nvPr>
        </p:nvGraphicFramePr>
        <p:xfrm>
          <a:off x="1855596" y="1442197"/>
          <a:ext cx="828989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Numbers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</a:t>
            </a: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causal factors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30351"/>
            <a:ext cx="5715000" cy="3797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The number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</a:t>
            </a: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tobacco</a:t>
            </a:r>
          </a:p>
        </p:txBody>
      </p:sp>
    </p:spTree>
    <p:extLst>
      <p:ext uri="{BB962C8B-B14F-4D97-AF65-F5344CB8AC3E}">
        <p14:creationId xmlns:p14="http://schemas.microsoft.com/office/powerpoint/2010/main" val="4016601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29</a:t>
            </a:fld>
            <a:endParaRPr lang="en-US" dirty="0"/>
          </a:p>
        </p:txBody>
      </p:sp>
      <p:pic>
        <p:nvPicPr>
          <p:cNvPr id="3" name="Picture 2" descr="C:\Users\LouiseW\AppData\Local\Microsoft\Windows\Temporary Internet Files\Content.IE5\2J0NR287\Human-Body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3" y="1196753"/>
            <a:ext cx="6405021" cy="46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241618" y="1448064"/>
            <a:ext cx="2520394" cy="923330"/>
            <a:chOff x="1711138" y="1448066"/>
            <a:chExt cx="2520394" cy="923330"/>
          </a:xfrm>
        </p:grpSpPr>
        <p:sp>
          <p:nvSpPr>
            <p:cNvPr id="5" name="Rectangle 4"/>
            <p:cNvSpPr/>
            <p:nvPr/>
          </p:nvSpPr>
          <p:spPr>
            <a:xfrm>
              <a:off x="1711138" y="1448066"/>
              <a:ext cx="12864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Oral cavity </a:t>
              </a:r>
            </a:p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Pharynx </a:t>
              </a:r>
            </a:p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Larynx </a:t>
              </a:r>
              <a:endParaRPr lang="en-AU" dirty="0">
                <a:latin typeface="Calibri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054485" y="1815764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95184" y="2543623"/>
            <a:ext cx="1866828" cy="369332"/>
            <a:chOff x="2364704" y="2543623"/>
            <a:chExt cx="1866828" cy="369332"/>
          </a:xfrm>
        </p:grpSpPr>
        <p:sp>
          <p:nvSpPr>
            <p:cNvPr id="8" name="Rectangle 7"/>
            <p:cNvSpPr/>
            <p:nvPr/>
          </p:nvSpPr>
          <p:spPr>
            <a:xfrm>
              <a:off x="2364704" y="2543623"/>
              <a:ext cx="632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Liver</a:t>
              </a:r>
              <a:endParaRPr lang="en-AU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054485" y="2634322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36266" y="2174291"/>
            <a:ext cx="1823117" cy="369332"/>
            <a:chOff x="4912263" y="2174291"/>
            <a:chExt cx="1823117" cy="369332"/>
          </a:xfrm>
        </p:grpSpPr>
        <p:sp>
          <p:nvSpPr>
            <p:cNvPr id="7" name="Rectangle 6"/>
            <p:cNvSpPr/>
            <p:nvPr/>
          </p:nvSpPr>
          <p:spPr>
            <a:xfrm>
              <a:off x="6100270" y="2174291"/>
              <a:ext cx="635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Calibri" pitchFamily="34" charset="0"/>
                  <a:sym typeface="Wingdings"/>
                </a:rPr>
                <a:t>Lung</a:t>
              </a:r>
              <a:endParaRPr lang="en-AU" dirty="0"/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4912263" y="2264990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36266" y="2981688"/>
            <a:ext cx="2883733" cy="369332"/>
            <a:chOff x="4923223" y="2981688"/>
            <a:chExt cx="2883733" cy="369332"/>
          </a:xfrm>
        </p:grpSpPr>
        <p:sp>
          <p:nvSpPr>
            <p:cNvPr id="6" name="Rectangle 5"/>
            <p:cNvSpPr/>
            <p:nvPr/>
          </p:nvSpPr>
          <p:spPr>
            <a:xfrm>
              <a:off x="6100270" y="2981688"/>
              <a:ext cx="1706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Calibri" pitchFamily="34" charset="0"/>
                  <a:sym typeface="Wingdings"/>
                </a:rPr>
                <a:t>Colon &amp; Rectum</a:t>
              </a:r>
              <a:endParaRPr lang="en-AU" dirty="0"/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4923223" y="3072387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36266" y="2706057"/>
            <a:ext cx="2178603" cy="369332"/>
            <a:chOff x="4929703" y="2637960"/>
            <a:chExt cx="2178603" cy="369332"/>
          </a:xfrm>
        </p:grpSpPr>
        <p:sp>
          <p:nvSpPr>
            <p:cNvPr id="14" name="Rectangle 13"/>
            <p:cNvSpPr/>
            <p:nvPr/>
          </p:nvSpPr>
          <p:spPr>
            <a:xfrm>
              <a:off x="6106750" y="2637960"/>
              <a:ext cx="10015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Calibri" pitchFamily="34" charset="0"/>
                  <a:sym typeface="Wingdings"/>
                </a:rPr>
                <a:t>Stomach</a:t>
              </a:r>
              <a:endParaRPr lang="en-AU" dirty="0"/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4929703" y="2728659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90154" y="2258263"/>
            <a:ext cx="2671858" cy="369332"/>
            <a:chOff x="1546698" y="2258263"/>
            <a:chExt cx="2671858" cy="369332"/>
          </a:xfrm>
        </p:grpSpPr>
        <p:sp>
          <p:nvSpPr>
            <p:cNvPr id="16" name="Rectangle 15"/>
            <p:cNvSpPr/>
            <p:nvPr/>
          </p:nvSpPr>
          <p:spPr>
            <a:xfrm>
              <a:off x="1546698" y="2258263"/>
              <a:ext cx="14378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AU" dirty="0">
                  <a:latin typeface="Calibri" panose="020F0502020204030204" pitchFamily="34" charset="0"/>
                </a:rPr>
                <a:t>Oesophagus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3041509" y="2348962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36266" y="2453295"/>
            <a:ext cx="2198545" cy="369332"/>
            <a:chOff x="4923223" y="2453294"/>
            <a:chExt cx="2198545" cy="369332"/>
          </a:xfrm>
        </p:grpSpPr>
        <p:sp>
          <p:nvSpPr>
            <p:cNvPr id="18" name="Rectangle 17"/>
            <p:cNvSpPr/>
            <p:nvPr/>
          </p:nvSpPr>
          <p:spPr>
            <a:xfrm>
              <a:off x="6100270" y="2453294"/>
              <a:ext cx="1021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Calibri" pitchFamily="34" charset="0"/>
                  <a:sym typeface="Wingdings"/>
                </a:rPr>
                <a:t>Pancreas</a:t>
              </a:r>
              <a:endParaRPr lang="en-AU" dirty="0"/>
            </a:p>
          </p:txBody>
        </p:sp>
        <p:sp>
          <p:nvSpPr>
            <p:cNvPr id="19" name="Right Arrow 18"/>
            <p:cNvSpPr/>
            <p:nvPr/>
          </p:nvSpPr>
          <p:spPr>
            <a:xfrm flipH="1">
              <a:off x="4923223" y="2543993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08470" y="2803537"/>
            <a:ext cx="2053545" cy="369332"/>
            <a:chOff x="2184467" y="2773847"/>
            <a:chExt cx="2053545" cy="369332"/>
          </a:xfrm>
        </p:grpSpPr>
        <p:sp>
          <p:nvSpPr>
            <p:cNvPr id="20" name="Rectangle 19"/>
            <p:cNvSpPr/>
            <p:nvPr/>
          </p:nvSpPr>
          <p:spPr>
            <a:xfrm>
              <a:off x="2184467" y="2773847"/>
              <a:ext cx="8195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Kidney</a:t>
              </a:r>
              <a:endParaRPr lang="en-AU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060965" y="2864546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15624" y="3053933"/>
            <a:ext cx="2146391" cy="369332"/>
            <a:chOff x="2074791" y="3053933"/>
            <a:chExt cx="2146391" cy="369332"/>
          </a:xfrm>
        </p:grpSpPr>
        <p:sp>
          <p:nvSpPr>
            <p:cNvPr id="22" name="Rectangle 21"/>
            <p:cNvSpPr/>
            <p:nvPr/>
          </p:nvSpPr>
          <p:spPr>
            <a:xfrm>
              <a:off x="2074791" y="3053933"/>
              <a:ext cx="912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AU" dirty="0">
                  <a:latin typeface="Calibri" pitchFamily="34" charset="0"/>
                  <a:sym typeface="Wingdings"/>
                </a:rPr>
                <a:t>Bladder</a:t>
              </a:r>
              <a:endParaRPr lang="en-AU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044135" y="3144632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6266" y="3270280"/>
            <a:ext cx="2751389" cy="369332"/>
            <a:chOff x="4919975" y="3270280"/>
            <a:chExt cx="2751389" cy="369332"/>
          </a:xfrm>
        </p:grpSpPr>
        <p:sp>
          <p:nvSpPr>
            <p:cNvPr id="24" name="Rectangle 23"/>
            <p:cNvSpPr/>
            <p:nvPr/>
          </p:nvSpPr>
          <p:spPr>
            <a:xfrm>
              <a:off x="6097022" y="3270280"/>
              <a:ext cx="1574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atin typeface="Calibri" pitchFamily="34" charset="0"/>
                  <a:sym typeface="Wingdings"/>
                </a:rPr>
                <a:t>Cervix &amp; Ovary</a:t>
              </a:r>
              <a:endParaRPr lang="en-AU" dirty="0"/>
            </a:p>
          </p:txBody>
        </p:sp>
        <p:sp>
          <p:nvSpPr>
            <p:cNvPr id="25" name="Right Arrow 24"/>
            <p:cNvSpPr/>
            <p:nvPr/>
          </p:nvSpPr>
          <p:spPr>
            <a:xfrm flipH="1">
              <a:off x="4919975" y="3360979"/>
              <a:ext cx="1177047" cy="187935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613310" y="3813153"/>
            <a:ext cx="196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Myeloid leukaemia</a:t>
            </a:r>
            <a:endParaRPr lang="en-AU" dirty="0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Tobacco causality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13" y="4316369"/>
            <a:ext cx="2259699" cy="150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3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5003965"/>
              </p:ext>
            </p:extLst>
          </p:nvPr>
        </p:nvGraphicFramePr>
        <p:xfrm>
          <a:off x="3234267" y="171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618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30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35" y="717976"/>
            <a:ext cx="3347561" cy="56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35605" y="5829300"/>
            <a:ext cx="6975144" cy="369332"/>
            <a:chOff x="1311605" y="5829300"/>
            <a:chExt cx="6975144" cy="369332"/>
          </a:xfrm>
        </p:grpSpPr>
        <p:sp>
          <p:nvSpPr>
            <p:cNvPr id="6" name="Freeform 5"/>
            <p:cNvSpPr/>
            <p:nvPr/>
          </p:nvSpPr>
          <p:spPr>
            <a:xfrm>
              <a:off x="1311605" y="5910327"/>
              <a:ext cx="2635624" cy="148952"/>
            </a:xfrm>
            <a:custGeom>
              <a:avLst/>
              <a:gdLst>
                <a:gd name="connsiteX0" fmla="*/ 0 w 2635624"/>
                <a:gd name="connsiteY0" fmla="*/ 140677 h 148952"/>
                <a:gd name="connsiteX1" fmla="*/ 1332294 w 2635624"/>
                <a:gd name="connsiteY1" fmla="*/ 115852 h 148952"/>
                <a:gd name="connsiteX2" fmla="*/ 1758462 w 2635624"/>
                <a:gd name="connsiteY2" fmla="*/ 91026 h 148952"/>
                <a:gd name="connsiteX3" fmla="*/ 2635624 w 2635624"/>
                <a:gd name="connsiteY3" fmla="*/ 0 h 148952"/>
                <a:gd name="connsiteX4" fmla="*/ 2635624 w 2635624"/>
                <a:gd name="connsiteY4" fmla="*/ 148952 h 148952"/>
                <a:gd name="connsiteX5" fmla="*/ 0 w 2635624"/>
                <a:gd name="connsiteY5" fmla="*/ 140677 h 14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5624" h="148952">
                  <a:moveTo>
                    <a:pt x="0" y="140677"/>
                  </a:moveTo>
                  <a:lnTo>
                    <a:pt x="1332294" y="115852"/>
                  </a:lnTo>
                  <a:lnTo>
                    <a:pt x="1758462" y="91026"/>
                  </a:lnTo>
                  <a:lnTo>
                    <a:pt x="2635624" y="0"/>
                  </a:lnTo>
                  <a:lnTo>
                    <a:pt x="2635624" y="148952"/>
                  </a:lnTo>
                  <a:lnTo>
                    <a:pt x="0" y="140677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9574" y="5829300"/>
              <a:ext cx="406717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dirty="0">
                  <a:latin typeface="Calibri" panose="020F0502020204030204" pitchFamily="34" charset="0"/>
                </a:rPr>
                <a:t>Lung cancer incidence in never-smokers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54658" y="969561"/>
            <a:ext cx="6956093" cy="5083791"/>
            <a:chOff x="1330657" y="969560"/>
            <a:chExt cx="6956093" cy="5083791"/>
          </a:xfrm>
        </p:grpSpPr>
        <p:sp>
          <p:nvSpPr>
            <p:cNvPr id="5" name="Freeform 4"/>
            <p:cNvSpPr/>
            <p:nvPr/>
          </p:nvSpPr>
          <p:spPr>
            <a:xfrm>
              <a:off x="1330657" y="969560"/>
              <a:ext cx="2627194" cy="5083791"/>
            </a:xfrm>
            <a:custGeom>
              <a:avLst/>
              <a:gdLst>
                <a:gd name="connsiteX0" fmla="*/ 2627194 w 2627194"/>
                <a:gd name="connsiteY0" fmla="*/ 0 h 5083791"/>
                <a:gd name="connsiteX1" fmla="*/ 2197289 w 2627194"/>
                <a:gd name="connsiteY1" fmla="*/ 2040340 h 5083791"/>
                <a:gd name="connsiteX2" fmla="*/ 1746913 w 2627194"/>
                <a:gd name="connsiteY2" fmla="*/ 3487003 h 5083791"/>
                <a:gd name="connsiteX3" fmla="*/ 1323833 w 2627194"/>
                <a:gd name="connsiteY3" fmla="*/ 4360459 h 5083791"/>
                <a:gd name="connsiteX4" fmla="*/ 859809 w 2627194"/>
                <a:gd name="connsiteY4" fmla="*/ 4783540 h 5083791"/>
                <a:gd name="connsiteX5" fmla="*/ 443552 w 2627194"/>
                <a:gd name="connsiteY5" fmla="*/ 4967785 h 5083791"/>
                <a:gd name="connsiteX6" fmla="*/ 0 w 2627194"/>
                <a:gd name="connsiteY6" fmla="*/ 5083791 h 5083791"/>
                <a:gd name="connsiteX7" fmla="*/ 1569492 w 2627194"/>
                <a:gd name="connsiteY7" fmla="*/ 5036024 h 5083791"/>
                <a:gd name="connsiteX8" fmla="*/ 2613546 w 2627194"/>
                <a:gd name="connsiteY8" fmla="*/ 4947313 h 5083791"/>
                <a:gd name="connsiteX9" fmla="*/ 2627194 w 2627194"/>
                <a:gd name="connsiteY9" fmla="*/ 0 h 508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7194" h="5083791">
                  <a:moveTo>
                    <a:pt x="2627194" y="0"/>
                  </a:moveTo>
                  <a:lnTo>
                    <a:pt x="2197289" y="2040340"/>
                  </a:lnTo>
                  <a:lnTo>
                    <a:pt x="1746913" y="3487003"/>
                  </a:lnTo>
                  <a:lnTo>
                    <a:pt x="1323833" y="4360459"/>
                  </a:lnTo>
                  <a:lnTo>
                    <a:pt x="859809" y="4783540"/>
                  </a:lnTo>
                  <a:lnTo>
                    <a:pt x="443552" y="4967785"/>
                  </a:lnTo>
                  <a:lnTo>
                    <a:pt x="0" y="5083791"/>
                  </a:lnTo>
                  <a:lnTo>
                    <a:pt x="1569492" y="5036024"/>
                  </a:lnTo>
                  <a:lnTo>
                    <a:pt x="2613546" y="4947313"/>
                  </a:lnTo>
                  <a:cubicBezTo>
                    <a:pt x="2618095" y="3293659"/>
                    <a:pt x="2622645" y="1640006"/>
                    <a:pt x="2627194" y="0"/>
                  </a:cubicBezTo>
                  <a:close/>
                </a:path>
              </a:pathLst>
            </a:custGeom>
            <a:solidFill>
              <a:srgbClr val="CC6600">
                <a:alpha val="5019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9574" y="1028700"/>
              <a:ext cx="4067176" cy="369332"/>
            </a:xfrm>
            <a:prstGeom prst="rect">
              <a:avLst/>
            </a:prstGeom>
            <a:solidFill>
              <a:srgbClr val="CC6600">
                <a:alpha val="50196"/>
              </a:srgb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dirty="0">
                  <a:latin typeface="Calibri" panose="020F0502020204030204" pitchFamily="34" charset="0"/>
                </a:rPr>
                <a:t>Lung cancer incidence in current smokers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43573" y="2124075"/>
            <a:ext cx="5069943" cy="1938992"/>
          </a:xfrm>
          <a:prstGeom prst="rect">
            <a:avLst/>
          </a:prstGeom>
          <a:solidFill>
            <a:srgbClr val="ECF2F7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u="sng" dirty="0" smtClean="0">
                <a:latin typeface="Calibri" panose="020F0502020204030204" pitchFamily="34" charset="0"/>
              </a:rPr>
              <a:t>Lung </a:t>
            </a:r>
            <a:r>
              <a:rPr lang="en-AU" u="sng" dirty="0">
                <a:latin typeface="Calibri" panose="020F0502020204030204" pitchFamily="34" charset="0"/>
              </a:rPr>
              <a:t>cancer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</a:rPr>
              <a:t>Assumes all excess lung cancers are due to smoking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</a:rPr>
              <a:t>Use RR of current smoking to </a:t>
            </a:r>
            <a:r>
              <a:rPr lang="en-AU" sz="1400" dirty="0" smtClean="0">
                <a:latin typeface="Calibri" panose="020F0502020204030204" pitchFamily="34" charset="0"/>
              </a:rPr>
              <a:t>back-calculate the ‘</a:t>
            </a:r>
            <a:r>
              <a:rPr lang="en-A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notional </a:t>
            </a:r>
            <a:r>
              <a:rPr lang="en-AU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prevalence</a:t>
            </a:r>
            <a:r>
              <a:rPr lang="en-AU" sz="1400" dirty="0">
                <a:latin typeface="Calibri" panose="020F0502020204030204" pitchFamily="34" charset="0"/>
              </a:rPr>
              <a:t>’ of current smoking</a:t>
            </a:r>
          </a:p>
          <a:p>
            <a:pPr marL="342900" indent="-342900">
              <a:buFont typeface="+mj-lt"/>
              <a:buAutoNum type="arabicPeriod"/>
            </a:pPr>
            <a:r>
              <a:rPr lang="en-AU" u="sng" dirty="0">
                <a:latin typeface="Calibri" panose="020F0502020204030204" pitchFamily="34" charset="0"/>
              </a:rPr>
              <a:t>Other smoking-related cancers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</a:rPr>
              <a:t>Apply standard PAF formula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</a:rPr>
              <a:t>Use </a:t>
            </a:r>
            <a:r>
              <a:rPr lang="en-AU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notional prevalence </a:t>
            </a:r>
            <a:r>
              <a:rPr lang="en-AU" sz="1400" dirty="0">
                <a:latin typeface="Calibri" panose="020F0502020204030204" pitchFamily="34" charset="0"/>
              </a:rPr>
              <a:t>of current smoking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</a:rPr>
              <a:t>Use RR for cancer sites associated with current smoking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AU" sz="3200" b="1" dirty="0" err="1" smtClean="0">
                <a:solidFill>
                  <a:schemeClr val="bg1"/>
                </a:solidFill>
                <a:latin typeface="Calibri" pitchFamily="34" charset="0"/>
              </a:rPr>
              <a:t>Peto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 Method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31</a:t>
            </a:fld>
            <a:endParaRPr lang="en-US" dirty="0"/>
          </a:p>
        </p:txBody>
      </p:sp>
      <p:graphicFrame>
        <p:nvGraphicFramePr>
          <p:cNvPr id="4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382925"/>
              </p:ext>
            </p:extLst>
          </p:nvPr>
        </p:nvGraphicFramePr>
        <p:xfrm>
          <a:off x="4392070" y="1490275"/>
          <a:ext cx="4091530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2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l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Cancer sites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Lung</a:t>
                      </a:r>
                      <a:endParaRPr lang="en-AU" sz="2400" b="1" dirty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8273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Oropharynx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1860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err="1" smtClean="0">
                          <a:latin typeface="Calibri" panose="020F0502020204030204" pitchFamily="34" charset="0"/>
                        </a:rPr>
                        <a:t>Colorectum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944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Oesophagus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792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Pancreas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605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463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Stomach</a:t>
                      </a:r>
                      <a:endParaRPr lang="en-AU" sz="18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389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Liver</a:t>
                      </a:r>
                      <a:endParaRPr lang="en-AU" sz="18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264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Uterine cervix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56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3"/>
          <p:cNvSpPr txBox="1"/>
          <p:nvPr/>
        </p:nvSpPr>
        <p:spPr>
          <a:xfrm rot="20743646">
            <a:off x="1767706" y="3121757"/>
            <a:ext cx="1998485" cy="1254676"/>
          </a:xfrm>
          <a:prstGeom prst="rect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15 522 </a:t>
            </a: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(PAF 13.3%)</a:t>
            </a:r>
            <a:endParaRPr lang="en-AU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Numbers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tobacco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1" y="1485900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Calibri" panose="020F0502020204030204" pitchFamily="34" charset="0"/>
              </a:rPr>
              <a:t>Males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9226" y="1485900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Calibri" panose="020F0502020204030204" pitchFamily="34" charset="0"/>
              </a:rPr>
              <a:t>Females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829301" y="2271715"/>
          <a:ext cx="5305425" cy="323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 noChangeAspect="1"/>
          </p:cNvGraphicFramePr>
          <p:nvPr>
            <p:extLst/>
          </p:nvPr>
        </p:nvGraphicFramePr>
        <p:xfrm>
          <a:off x="1524001" y="2143125"/>
          <a:ext cx="4962525" cy="354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282283" y="3278805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34%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0552" y="2639109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84%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8731" y="3492037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8731" y="3705269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24%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9900" y="3918501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24%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9900" y="4131733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59%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4651" y="2852341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71%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0050" y="3065573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26%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6549" y="2425877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6%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7677" y="4344965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16%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1451" y="4558200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77%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50933" y="3027326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23%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97796" y="2381280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17381" y="3240558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11%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17381" y="3453790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51%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78550" y="3667022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79238" y="3880254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11%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5572" y="2580172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77%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8700" y="2814094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6327" y="4093486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26%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40101" y="4306721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4%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58118" y="4532103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62%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47965" y="4745335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11%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8981" y="4958570"/>
            <a:ext cx="68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73%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Proportion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tobacco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The number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alcohol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4" descr="Alcoh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10" y="1772209"/>
            <a:ext cx="4976864" cy="33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8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3" name="Picture 2" descr="C:\Users\LouiseW\AppData\Local\Microsoft\Windows\Temporary Internet Files\Content.IE5\2J0NR287\Human-Body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3" y="1196753"/>
            <a:ext cx="6405021" cy="46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138" y="1448065"/>
            <a:ext cx="1286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dirty="0">
                <a:latin typeface="Calibri" pitchFamily="34" charset="0"/>
                <a:sym typeface="Wingdings"/>
              </a:rPr>
              <a:t>Oral cavity </a:t>
            </a:r>
          </a:p>
          <a:p>
            <a:pPr algn="r"/>
            <a:r>
              <a:rPr lang="en-AU" dirty="0">
                <a:latin typeface="Calibri" pitchFamily="34" charset="0"/>
                <a:sym typeface="Wingdings"/>
              </a:rPr>
              <a:t>Pharynx </a:t>
            </a:r>
          </a:p>
          <a:p>
            <a:pPr algn="r"/>
            <a:r>
              <a:rPr lang="en-AU" dirty="0">
                <a:latin typeface="Calibri" pitchFamily="34" charset="0"/>
                <a:sym typeface="Wingdings"/>
              </a:rPr>
              <a:t>Larynx </a:t>
            </a:r>
            <a:endParaRPr lang="en-AU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4270" y="2981688"/>
            <a:ext cx="170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Colon &amp; Rectum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7624270" y="2174291"/>
            <a:ext cx="777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Breast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3888704" y="2543623"/>
            <a:ext cx="63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>
                <a:latin typeface="Calibri" pitchFamily="34" charset="0"/>
                <a:sym typeface="Wingdings"/>
              </a:rPr>
              <a:t>Liver</a:t>
            </a:r>
            <a:endParaRPr lang="en-AU" dirty="0"/>
          </a:p>
        </p:txBody>
      </p:sp>
      <p:sp>
        <p:nvSpPr>
          <p:cNvPr id="9" name="Right Arrow 8"/>
          <p:cNvSpPr/>
          <p:nvPr/>
        </p:nvSpPr>
        <p:spPr>
          <a:xfrm>
            <a:off x="4578488" y="1721796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>
            <a:off x="4578488" y="2613498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flipH="1">
            <a:off x="6436266" y="226499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flipH="1">
            <a:off x="6447226" y="3072387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7613311" y="1917174"/>
            <a:ext cx="2049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Oesophagus SCC</a:t>
            </a:r>
            <a:endParaRPr lang="en-AU" dirty="0">
              <a:latin typeface="Calibri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6436265" y="1986357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Alcohol causality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2" name="Picture 4" descr="Alco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1" y="3806154"/>
            <a:ext cx="2947486" cy="20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7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43136" y="1470781"/>
            <a:ext cx="790105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no ‘safe dose’ for alcohol</a:t>
            </a:r>
            <a:endParaRPr lang="en-AU" sz="24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en-AU" sz="2400" b="1" i="1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 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A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than two standard </a:t>
            </a:r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drinks on </a:t>
            </a:r>
            <a:r>
              <a:rPr lang="en-A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day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reduce the </a:t>
            </a:r>
            <a:r>
              <a:rPr lang="en-AU" sz="24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lifetime risk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 from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alcohol-related disease or injury; and </a:t>
            </a:r>
            <a:endParaRPr lang="en-AU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more </a:t>
            </a:r>
            <a:r>
              <a:rPr lang="en-A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four standard drinks on a </a:t>
            </a:r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occasion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reduce the risk of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alcohol-related injury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arising </a:t>
            </a:r>
            <a:r>
              <a:rPr lang="en-AU" sz="24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that occasion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Australian Guidelines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for Alcohol 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4" descr="Alcoh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1" y="3806154"/>
            <a:ext cx="2947486" cy="20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08450" y="3062075"/>
            <a:ext cx="828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Australia….</a:t>
            </a:r>
          </a:p>
          <a:p>
            <a:endParaRPr lang="en-AU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drink = 10g ethanol = 12.5mL pure alcohol</a:t>
            </a:r>
            <a:endParaRPr lang="en-AU" sz="24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is a ‘standard drink’?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4" descr="Alcoh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1" y="3806154"/>
            <a:ext cx="2947486" cy="20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22" y="614248"/>
            <a:ext cx="5863487" cy="6215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are the risks of cancers?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4" descr="Alco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1" y="3806154"/>
            <a:ext cx="2947486" cy="20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AU" dirty="0" smtClean="0"/>
              <a:t>QIMR Berghofer Medical Research Institute</a:t>
            </a:r>
            <a:r>
              <a:rPr lang="en-US" dirty="0" smtClean="0"/>
              <a:t>   |   </a:t>
            </a:r>
            <a:fld id="{97103234-84EB-7642-9B66-484630A12280}" type="slidenum">
              <a:rPr lang="en-US" smtClean="0"/>
              <a:pPr algn="r"/>
              <a:t>38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900517" y="1318878"/>
          <a:ext cx="8283388" cy="553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04952" y="1322961"/>
            <a:ext cx="28053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2001 Australian National Health Survey, </a:t>
            </a:r>
            <a:r>
              <a:rPr lang="en-AU" sz="1200" dirty="0" err="1">
                <a:latin typeface="Calibri" panose="020F0502020204030204" pitchFamily="34" charset="0"/>
              </a:rPr>
              <a:t>Confidentialised</a:t>
            </a:r>
            <a:r>
              <a:rPr lang="en-AU" sz="1200" dirty="0">
                <a:latin typeface="Calibri" panose="020F0502020204030204" pitchFamily="34" charset="0"/>
              </a:rPr>
              <a:t> Unit Record File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Alcohol – intake in Australian males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02578" y="1784625"/>
            <a:ext cx="1668482" cy="3461651"/>
            <a:chOff x="5600700" y="1828800"/>
            <a:chExt cx="1234440" cy="3785616"/>
          </a:xfrm>
        </p:grpSpPr>
        <p:sp>
          <p:nvSpPr>
            <p:cNvPr id="6" name="Freeform 5"/>
            <p:cNvSpPr/>
            <p:nvPr/>
          </p:nvSpPr>
          <p:spPr>
            <a:xfrm>
              <a:off x="5600700" y="1828800"/>
              <a:ext cx="1234440" cy="3785616"/>
            </a:xfrm>
            <a:custGeom>
              <a:avLst/>
              <a:gdLst>
                <a:gd name="connsiteX0" fmla="*/ 1138428 w 1234440"/>
                <a:gd name="connsiteY0" fmla="*/ 0 h 3785616"/>
                <a:gd name="connsiteX1" fmla="*/ 1234440 w 1234440"/>
                <a:gd name="connsiteY1" fmla="*/ 2715768 h 3785616"/>
                <a:gd name="connsiteX2" fmla="*/ 109728 w 1234440"/>
                <a:gd name="connsiteY2" fmla="*/ 3785616 h 3785616"/>
                <a:gd name="connsiteX3" fmla="*/ 0 w 1234440"/>
                <a:gd name="connsiteY3" fmla="*/ 603504 h 3785616"/>
                <a:gd name="connsiteX4" fmla="*/ 1138428 w 1234440"/>
                <a:gd name="connsiteY4" fmla="*/ 0 h 37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785616">
                  <a:moveTo>
                    <a:pt x="1138428" y="0"/>
                  </a:moveTo>
                  <a:lnTo>
                    <a:pt x="1234440" y="2715768"/>
                  </a:lnTo>
                  <a:lnTo>
                    <a:pt x="109728" y="3785616"/>
                  </a:lnTo>
                  <a:lnTo>
                    <a:pt x="0" y="603504"/>
                  </a:lnTo>
                  <a:lnTo>
                    <a:pt x="1138428" y="0"/>
                  </a:lnTo>
                  <a:close/>
                </a:path>
              </a:pathLst>
            </a:custGeom>
            <a:solidFill>
              <a:srgbClr val="ECF2F7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35158" y="3244336"/>
              <a:ext cx="1199982" cy="6395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AU" sz="1600" b="1" dirty="0" smtClean="0">
                  <a:latin typeface="Calibri" panose="020F0502020204030204" pitchFamily="34" charset="0"/>
                </a:rPr>
                <a:t>0</a:t>
              </a:r>
            </a:p>
            <a:p>
              <a:pPr algn="ctr"/>
              <a:r>
                <a:rPr lang="en-AU" sz="1600" b="1" dirty="0" smtClean="0">
                  <a:latin typeface="Calibri" panose="020F0502020204030204" pitchFamily="34" charset="0"/>
                </a:rPr>
                <a:t> drinks/day</a:t>
              </a:r>
              <a:endParaRPr lang="en-AU" sz="1600" b="1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4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US" dirty="0"/>
              <a:t>QIMR Berghofer Medical Research Institute   </a:t>
            </a:r>
            <a:r>
              <a:rPr lang="en-US" dirty="0" smtClean="0"/>
              <a:t>|   </a:t>
            </a:r>
            <a:fld id="{97103234-84EB-7642-9B66-484630A12280}" type="slidenum">
              <a:rPr lang="en-US" smtClean="0"/>
              <a:pPr algn="r"/>
              <a:t>39</a:t>
            </a:fld>
            <a:endParaRPr lang="en-US" dirty="0"/>
          </a:p>
        </p:txBody>
      </p:sp>
      <p:graphicFrame>
        <p:nvGraphicFramePr>
          <p:cNvPr id="2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744213"/>
              </p:ext>
            </p:extLst>
          </p:nvPr>
        </p:nvGraphicFramePr>
        <p:xfrm>
          <a:off x="4389122" y="2118749"/>
          <a:ext cx="3775586" cy="3627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098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l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Cancer sites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32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800" b="1" dirty="0" err="1" smtClean="0">
                          <a:latin typeface="Calibri" panose="020F0502020204030204" pitchFamily="34" charset="0"/>
                        </a:rPr>
                        <a:t>Colorectum</a:t>
                      </a:r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1338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Breast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830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Oropharynx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613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Liver</a:t>
                      </a:r>
                      <a:endParaRPr lang="en-AU" sz="20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175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Oesophagus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126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800" b="1" dirty="0" smtClean="0">
                          <a:latin typeface="Calibri" panose="020F0502020204030204" pitchFamily="34" charset="0"/>
                        </a:rPr>
                        <a:t>Larynx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84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3"/>
          <p:cNvSpPr txBox="1"/>
          <p:nvPr/>
        </p:nvSpPr>
        <p:spPr>
          <a:xfrm rot="20743646">
            <a:off x="1767706" y="3121757"/>
            <a:ext cx="1998485" cy="1254676"/>
          </a:xfrm>
          <a:prstGeom prst="rect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3 </a:t>
            </a:r>
            <a:r>
              <a:rPr lang="en-AU" sz="4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208 </a:t>
            </a: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(PAF 2.7%)</a:t>
            </a:r>
            <a:endParaRPr lang="en-AU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How many excess </a:t>
            </a: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cancers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are due </a:t>
            </a: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to </a:t>
            </a:r>
            <a:r>
              <a:rPr lang="en-AU" sz="3200" b="1" i="1" dirty="0" smtClean="0">
                <a:solidFill>
                  <a:srgbClr val="FFFF00"/>
                </a:solidFill>
                <a:latin typeface="Calibri" pitchFamily="34" charset="0"/>
              </a:rPr>
              <a:t>any</a:t>
            </a:r>
            <a:r>
              <a:rPr lang="en-AU" sz="32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alcohol intake?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2" y="636662"/>
            <a:ext cx="9730812" cy="622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 has very </a:t>
            </a:r>
            <a:r>
              <a:rPr lang="en-AU" sz="32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cancer incidence</a:t>
            </a:r>
            <a:endParaRPr kumimoji="0" lang="en-AU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219825" y="2247902"/>
          <a:ext cx="4572000" cy="323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610023" y="2571750"/>
          <a:ext cx="4572000" cy="3029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09901" y="1485900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Calibri" panose="020F0502020204030204" pitchFamily="34" charset="0"/>
              </a:rPr>
              <a:t>Males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9226" y="1485900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Calibri" panose="020F0502020204030204" pitchFamily="34" charset="0"/>
              </a:rPr>
              <a:t>Females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2731" y="3275464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13%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5568" y="3668975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25%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00716" y="4070094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15%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0716" y="4467367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10%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04610" y="4863153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43%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36750" y="3239855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4%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74424" y="2853168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6%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77827" y="3653838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9%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79455" y="4041309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6%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72631" y="4445406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5%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7469" y="4848016"/>
            <a:ext cx="68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Proportion of 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excess cancers due to alcohol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900517" y="1318878"/>
          <a:ext cx="8283388" cy="553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04952" y="1322961"/>
            <a:ext cx="28053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2001 Australian National Health Survey, </a:t>
            </a:r>
            <a:r>
              <a:rPr lang="en-AU" sz="1200" dirty="0" err="1">
                <a:latin typeface="Calibri" panose="020F0502020204030204" pitchFamily="34" charset="0"/>
              </a:rPr>
              <a:t>Confidentialised</a:t>
            </a:r>
            <a:r>
              <a:rPr lang="en-AU" sz="1200" dirty="0">
                <a:latin typeface="Calibri" panose="020F0502020204030204" pitchFamily="34" charset="0"/>
              </a:rPr>
              <a:t> Unit Record 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if we reduce intake to </a:t>
            </a:r>
            <a:r>
              <a:rPr lang="en-AU" sz="3200" b="1" u="sng" dirty="0" smtClean="0">
                <a:solidFill>
                  <a:schemeClr val="bg1"/>
                </a:solidFill>
                <a:latin typeface="Calibri" pitchFamily="34" charset="0"/>
              </a:rPr>
              <a:t>&lt;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2 drinks/day?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7892164" y="2309217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6" name="Left Arrow 15"/>
          <p:cNvSpPr/>
          <p:nvPr/>
        </p:nvSpPr>
        <p:spPr>
          <a:xfrm>
            <a:off x="7360854" y="3574546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grpSp>
        <p:nvGrpSpPr>
          <p:cNvPr id="17" name="Group 16"/>
          <p:cNvGrpSpPr/>
          <p:nvPr/>
        </p:nvGrpSpPr>
        <p:grpSpPr>
          <a:xfrm>
            <a:off x="5496473" y="1828800"/>
            <a:ext cx="1550504" cy="3785616"/>
            <a:chOff x="5459897" y="1828800"/>
            <a:chExt cx="1550504" cy="3785616"/>
          </a:xfrm>
        </p:grpSpPr>
        <p:sp>
          <p:nvSpPr>
            <p:cNvPr id="18" name="Freeform 17"/>
            <p:cNvSpPr/>
            <p:nvPr/>
          </p:nvSpPr>
          <p:spPr>
            <a:xfrm>
              <a:off x="5600700" y="1828800"/>
              <a:ext cx="1234440" cy="3785616"/>
            </a:xfrm>
            <a:custGeom>
              <a:avLst/>
              <a:gdLst>
                <a:gd name="connsiteX0" fmla="*/ 1138428 w 1234440"/>
                <a:gd name="connsiteY0" fmla="*/ 0 h 3785616"/>
                <a:gd name="connsiteX1" fmla="*/ 1234440 w 1234440"/>
                <a:gd name="connsiteY1" fmla="*/ 2715768 h 3785616"/>
                <a:gd name="connsiteX2" fmla="*/ 109728 w 1234440"/>
                <a:gd name="connsiteY2" fmla="*/ 3785616 h 3785616"/>
                <a:gd name="connsiteX3" fmla="*/ 0 w 1234440"/>
                <a:gd name="connsiteY3" fmla="*/ 603504 h 3785616"/>
                <a:gd name="connsiteX4" fmla="*/ 1138428 w 1234440"/>
                <a:gd name="connsiteY4" fmla="*/ 0 h 37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785616">
                  <a:moveTo>
                    <a:pt x="1138428" y="0"/>
                  </a:moveTo>
                  <a:lnTo>
                    <a:pt x="1234440" y="2715768"/>
                  </a:lnTo>
                  <a:lnTo>
                    <a:pt x="109728" y="3785616"/>
                  </a:lnTo>
                  <a:lnTo>
                    <a:pt x="0" y="603504"/>
                  </a:lnTo>
                  <a:lnTo>
                    <a:pt x="1138428" y="0"/>
                  </a:lnTo>
                  <a:close/>
                </a:path>
              </a:pathLst>
            </a:custGeom>
            <a:solidFill>
              <a:srgbClr val="ECF2F7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59897" y="3244335"/>
              <a:ext cx="1550504" cy="5847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AU" sz="1600" b="1" dirty="0">
                  <a:latin typeface="Calibri" panose="020F0502020204030204" pitchFamily="34" charset="0"/>
                </a:rPr>
                <a:t>&lt; 2 standard drinks/day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35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42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8288"/>
              </p:ext>
            </p:extLst>
          </p:nvPr>
        </p:nvGraphicFramePr>
        <p:xfrm>
          <a:off x="1902000" y="1317600"/>
          <a:ext cx="8280000" cy="55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04952" y="1322961"/>
            <a:ext cx="28053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2001 Australian National Health Survey, </a:t>
            </a:r>
            <a:r>
              <a:rPr lang="en-AU" sz="1200" dirty="0" err="1">
                <a:latin typeface="Calibri" panose="020F0502020204030204" pitchFamily="34" charset="0"/>
              </a:rPr>
              <a:t>Confidentialised</a:t>
            </a:r>
            <a:r>
              <a:rPr lang="en-AU" sz="1200" dirty="0">
                <a:latin typeface="Calibri" panose="020F0502020204030204" pitchFamily="34" charset="0"/>
              </a:rPr>
              <a:t> Unit Record File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96473" y="1828800"/>
            <a:ext cx="1550504" cy="3785616"/>
            <a:chOff x="5459897" y="1828800"/>
            <a:chExt cx="1550504" cy="3785616"/>
          </a:xfrm>
        </p:grpSpPr>
        <p:sp>
          <p:nvSpPr>
            <p:cNvPr id="13" name="Freeform 12"/>
            <p:cNvSpPr/>
            <p:nvPr/>
          </p:nvSpPr>
          <p:spPr>
            <a:xfrm>
              <a:off x="5600700" y="1828800"/>
              <a:ext cx="1234440" cy="3785616"/>
            </a:xfrm>
            <a:custGeom>
              <a:avLst/>
              <a:gdLst>
                <a:gd name="connsiteX0" fmla="*/ 1138428 w 1234440"/>
                <a:gd name="connsiteY0" fmla="*/ 0 h 3785616"/>
                <a:gd name="connsiteX1" fmla="*/ 1234440 w 1234440"/>
                <a:gd name="connsiteY1" fmla="*/ 2715768 h 3785616"/>
                <a:gd name="connsiteX2" fmla="*/ 109728 w 1234440"/>
                <a:gd name="connsiteY2" fmla="*/ 3785616 h 3785616"/>
                <a:gd name="connsiteX3" fmla="*/ 0 w 1234440"/>
                <a:gd name="connsiteY3" fmla="*/ 603504 h 3785616"/>
                <a:gd name="connsiteX4" fmla="*/ 1138428 w 1234440"/>
                <a:gd name="connsiteY4" fmla="*/ 0 h 37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785616">
                  <a:moveTo>
                    <a:pt x="1138428" y="0"/>
                  </a:moveTo>
                  <a:lnTo>
                    <a:pt x="1234440" y="2715768"/>
                  </a:lnTo>
                  <a:lnTo>
                    <a:pt x="109728" y="3785616"/>
                  </a:lnTo>
                  <a:lnTo>
                    <a:pt x="0" y="603504"/>
                  </a:lnTo>
                  <a:lnTo>
                    <a:pt x="1138428" y="0"/>
                  </a:lnTo>
                  <a:close/>
                </a:path>
              </a:pathLst>
            </a:custGeom>
            <a:solidFill>
              <a:srgbClr val="ECF2F7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59897" y="3244335"/>
              <a:ext cx="1550504" cy="5847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AU" sz="1600" b="1" dirty="0">
                  <a:latin typeface="Calibri" panose="020F0502020204030204" pitchFamily="34" charset="0"/>
                </a:rPr>
                <a:t>&lt; 2 standard drinks/day</a:t>
              </a:r>
            </a:p>
          </p:txBody>
        </p:sp>
      </p:grpSp>
      <p:sp>
        <p:nvSpPr>
          <p:cNvPr id="15" name="Left Arrow 14"/>
          <p:cNvSpPr/>
          <p:nvPr/>
        </p:nvSpPr>
        <p:spPr>
          <a:xfrm>
            <a:off x="7892164" y="2309217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6" name="Left Arrow 15"/>
          <p:cNvSpPr/>
          <p:nvPr/>
        </p:nvSpPr>
        <p:spPr>
          <a:xfrm>
            <a:off x="7360854" y="3574546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if we reduce intake to </a:t>
            </a:r>
            <a:r>
              <a:rPr lang="en-AU" sz="3200" b="1" u="sng" dirty="0" smtClean="0">
                <a:solidFill>
                  <a:schemeClr val="bg1"/>
                </a:solidFill>
                <a:latin typeface="Calibri" pitchFamily="34" charset="0"/>
              </a:rPr>
              <a:t>&lt;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2 drinks/day?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43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/>
          </p:nvPr>
        </p:nvGraphicFramePr>
        <p:xfrm>
          <a:off x="1902000" y="1317600"/>
          <a:ext cx="8280000" cy="55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04952" y="1322961"/>
            <a:ext cx="28053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2001 Australian National Health Survey, </a:t>
            </a:r>
            <a:r>
              <a:rPr lang="en-AU" sz="1200" dirty="0" err="1">
                <a:latin typeface="Calibri" panose="020F0502020204030204" pitchFamily="34" charset="0"/>
              </a:rPr>
              <a:t>Confidentialised</a:t>
            </a:r>
            <a:r>
              <a:rPr lang="en-AU" sz="1200" dirty="0">
                <a:latin typeface="Calibri" panose="020F0502020204030204" pitchFamily="34" charset="0"/>
              </a:rPr>
              <a:t> Unit Record File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0246" y="1658327"/>
            <a:ext cx="4212729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1442 fewer cancers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96473" y="1828800"/>
            <a:ext cx="1550504" cy="3785616"/>
            <a:chOff x="5459897" y="1828800"/>
            <a:chExt cx="1550504" cy="3785616"/>
          </a:xfrm>
        </p:grpSpPr>
        <p:sp>
          <p:nvSpPr>
            <p:cNvPr id="13" name="Freeform 12"/>
            <p:cNvSpPr/>
            <p:nvPr/>
          </p:nvSpPr>
          <p:spPr>
            <a:xfrm>
              <a:off x="5600700" y="1828800"/>
              <a:ext cx="1234440" cy="3785616"/>
            </a:xfrm>
            <a:custGeom>
              <a:avLst/>
              <a:gdLst>
                <a:gd name="connsiteX0" fmla="*/ 1138428 w 1234440"/>
                <a:gd name="connsiteY0" fmla="*/ 0 h 3785616"/>
                <a:gd name="connsiteX1" fmla="*/ 1234440 w 1234440"/>
                <a:gd name="connsiteY1" fmla="*/ 2715768 h 3785616"/>
                <a:gd name="connsiteX2" fmla="*/ 109728 w 1234440"/>
                <a:gd name="connsiteY2" fmla="*/ 3785616 h 3785616"/>
                <a:gd name="connsiteX3" fmla="*/ 0 w 1234440"/>
                <a:gd name="connsiteY3" fmla="*/ 603504 h 3785616"/>
                <a:gd name="connsiteX4" fmla="*/ 1138428 w 1234440"/>
                <a:gd name="connsiteY4" fmla="*/ 0 h 37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785616">
                  <a:moveTo>
                    <a:pt x="1138428" y="0"/>
                  </a:moveTo>
                  <a:lnTo>
                    <a:pt x="1234440" y="2715768"/>
                  </a:lnTo>
                  <a:lnTo>
                    <a:pt x="109728" y="3785616"/>
                  </a:lnTo>
                  <a:lnTo>
                    <a:pt x="0" y="603504"/>
                  </a:lnTo>
                  <a:lnTo>
                    <a:pt x="1138428" y="0"/>
                  </a:lnTo>
                  <a:close/>
                </a:path>
              </a:pathLst>
            </a:custGeom>
            <a:solidFill>
              <a:srgbClr val="ECF2F7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59897" y="3244335"/>
              <a:ext cx="1550504" cy="5847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AU" sz="1600" b="1" dirty="0">
                  <a:latin typeface="Calibri" panose="020F0502020204030204" pitchFamily="34" charset="0"/>
                </a:rPr>
                <a:t>&lt; 2 standard drinks/day</a:t>
              </a:r>
            </a:p>
          </p:txBody>
        </p:sp>
      </p:grpSp>
      <p:sp>
        <p:nvSpPr>
          <p:cNvPr id="15" name="Left Arrow 14"/>
          <p:cNvSpPr/>
          <p:nvPr/>
        </p:nvSpPr>
        <p:spPr>
          <a:xfrm>
            <a:off x="7892164" y="2309217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6" name="Left Arrow 15"/>
          <p:cNvSpPr/>
          <p:nvPr/>
        </p:nvSpPr>
        <p:spPr>
          <a:xfrm>
            <a:off x="7360854" y="3574546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83474"/>
              </p:ext>
            </p:extLst>
          </p:nvPr>
        </p:nvGraphicFramePr>
        <p:xfrm>
          <a:off x="1850976" y="2418670"/>
          <a:ext cx="4212000" cy="3261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16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7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algn="l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Cancer</a:t>
                      </a:r>
                      <a:r>
                        <a:rPr lang="en-AU" sz="2400" baseline="0" dirty="0" smtClean="0">
                          <a:latin typeface="Calibri" panose="020F0502020204030204" pitchFamily="34" charset="0"/>
                        </a:rPr>
                        <a:t>s prevented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N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dirty="0" smtClean="0">
                          <a:latin typeface="Calibri" pitchFamily="34" charset="0"/>
                        </a:rPr>
                        <a:t>PIF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err="1" smtClean="0">
                          <a:latin typeface="Calibri" panose="020F0502020204030204" pitchFamily="34" charset="0"/>
                        </a:rPr>
                        <a:t>Colorectum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Breast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225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1.6%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Oesophagus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73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14%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Oropharynx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368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19%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Liver</a:t>
                      </a:r>
                      <a:endParaRPr lang="en-AU" sz="18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89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6.3%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69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if we reduce intake to </a:t>
            </a:r>
            <a:r>
              <a:rPr lang="en-AU" sz="3200" b="1" u="sng" dirty="0" smtClean="0">
                <a:solidFill>
                  <a:schemeClr val="bg1"/>
                </a:solidFill>
                <a:latin typeface="Calibri" pitchFamily="34" charset="0"/>
              </a:rPr>
              <a:t>&lt;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2 drinks/day?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44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517155"/>
              </p:ext>
            </p:extLst>
          </p:nvPr>
        </p:nvGraphicFramePr>
        <p:xfrm>
          <a:off x="1902000" y="1317600"/>
          <a:ext cx="8280000" cy="55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380319"/>
              </p:ext>
            </p:extLst>
          </p:nvPr>
        </p:nvGraphicFramePr>
        <p:xfrm>
          <a:off x="1845361" y="2428193"/>
          <a:ext cx="4212000" cy="3261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86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766">
                <a:tc>
                  <a:txBody>
                    <a:bodyPr/>
                    <a:lstStyle/>
                    <a:p>
                      <a:pPr algn="l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Cancer</a:t>
                      </a:r>
                      <a:r>
                        <a:rPr lang="en-AU" sz="2400" baseline="0" dirty="0" smtClean="0">
                          <a:latin typeface="Calibri" panose="020F0502020204030204" pitchFamily="34" charset="0"/>
                        </a:rPr>
                        <a:t>s prevented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N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dirty="0" smtClean="0">
                          <a:latin typeface="Calibri" pitchFamily="34" charset="0"/>
                        </a:rPr>
                        <a:t>PIF</a:t>
                      </a:r>
                      <a:endParaRPr lang="en-AU" sz="28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r>
                        <a:rPr lang="en-AU" sz="2400" b="1" dirty="0" err="1" smtClean="0">
                          <a:latin typeface="Calibri" panose="020F0502020204030204" pitchFamily="34" charset="0"/>
                        </a:rPr>
                        <a:t>Colorectum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Breast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77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0.5%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Oesophagus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44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8.7%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Oropharynx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227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Liver</a:t>
                      </a:r>
                      <a:endParaRPr lang="en-AU" sz="1800" b="1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46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3.3%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06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Larynx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39</a:t>
                      </a:r>
                      <a:endParaRPr lang="en-AU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6.2%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04952" y="1322961"/>
            <a:ext cx="28053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2001 Australian National Health Survey, </a:t>
            </a:r>
            <a:r>
              <a:rPr lang="en-AU" sz="1200" dirty="0" err="1">
                <a:latin typeface="Calibri" panose="020F0502020204030204" pitchFamily="34" charset="0"/>
              </a:rPr>
              <a:t>Confidentialised</a:t>
            </a:r>
            <a:r>
              <a:rPr lang="en-AU" sz="1200" dirty="0">
                <a:latin typeface="Calibri" panose="020F0502020204030204" pitchFamily="34" charset="0"/>
              </a:rPr>
              <a:t> Unit Record 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0248" y="1658327"/>
            <a:ext cx="4196591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745 fewer cancers</a:t>
            </a:r>
          </a:p>
        </p:txBody>
      </p:sp>
      <p:sp>
        <p:nvSpPr>
          <p:cNvPr id="9" name="Freeform 8"/>
          <p:cNvSpPr/>
          <p:nvPr/>
        </p:nvSpPr>
        <p:spPr>
          <a:xfrm>
            <a:off x="6801134" y="1883391"/>
            <a:ext cx="987188" cy="3871415"/>
          </a:xfrm>
          <a:custGeom>
            <a:avLst/>
            <a:gdLst>
              <a:gd name="connsiteX0" fmla="*/ 0 w 987188"/>
              <a:gd name="connsiteY0" fmla="*/ 800669 h 3871415"/>
              <a:gd name="connsiteX1" fmla="*/ 13648 w 987188"/>
              <a:gd name="connsiteY1" fmla="*/ 3871415 h 3871415"/>
              <a:gd name="connsiteX2" fmla="*/ 964442 w 987188"/>
              <a:gd name="connsiteY2" fmla="*/ 2761397 h 3871415"/>
              <a:gd name="connsiteX3" fmla="*/ 987188 w 987188"/>
              <a:gd name="connsiteY3" fmla="*/ 0 h 3871415"/>
              <a:gd name="connsiteX4" fmla="*/ 0 w 987188"/>
              <a:gd name="connsiteY4" fmla="*/ 800669 h 38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88" h="3871415">
                <a:moveTo>
                  <a:pt x="0" y="800669"/>
                </a:moveTo>
                <a:cubicBezTo>
                  <a:pt x="4549" y="1824251"/>
                  <a:pt x="9099" y="2847833"/>
                  <a:pt x="13648" y="3871415"/>
                </a:cubicBezTo>
                <a:lnTo>
                  <a:pt x="964442" y="2761397"/>
                </a:lnTo>
                <a:lnTo>
                  <a:pt x="987188" y="0"/>
                </a:lnTo>
                <a:lnTo>
                  <a:pt x="0" y="800669"/>
                </a:lnTo>
                <a:close/>
              </a:path>
            </a:pathLst>
          </a:custGeom>
          <a:solidFill>
            <a:srgbClr val="ECF2F7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6515507" y="3358067"/>
            <a:ext cx="1550504" cy="52937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AU" sz="1420" b="1" dirty="0">
                <a:solidFill>
                  <a:srgbClr val="FF0000"/>
                </a:solidFill>
                <a:latin typeface="Calibri" panose="020F0502020204030204" pitchFamily="34" charset="0"/>
              </a:rPr>
              <a:t>&lt;</a:t>
            </a:r>
            <a:r>
              <a:rPr lang="en-AU" sz="1420" b="1" dirty="0">
                <a:latin typeface="Calibri" panose="020F0502020204030204" pitchFamily="34" charset="0"/>
              </a:rPr>
              <a:t> </a:t>
            </a:r>
            <a:r>
              <a:rPr lang="en-AU" sz="142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4 </a:t>
            </a:r>
            <a:r>
              <a:rPr lang="en-AU" sz="1420" b="1" dirty="0">
                <a:latin typeface="Calibri" panose="020F0502020204030204" pitchFamily="34" charset="0"/>
              </a:rPr>
              <a:t>standard drinks/day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8311671" y="2411787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9" name="Left Arrow 18"/>
          <p:cNvSpPr/>
          <p:nvPr/>
        </p:nvSpPr>
        <p:spPr>
          <a:xfrm>
            <a:off x="7919553" y="3797162"/>
            <a:ext cx="1128093" cy="546652"/>
          </a:xfrm>
          <a:prstGeom prst="leftArrow">
            <a:avLst>
              <a:gd name="adj1" fmla="val 60909"/>
              <a:gd name="adj2" fmla="val 80909"/>
            </a:avLst>
          </a:prstGeom>
          <a:solidFill>
            <a:srgbClr val="ECF2F7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What if we reduce intake to </a:t>
            </a:r>
            <a:r>
              <a:rPr lang="en-AU" sz="3200" b="1" u="sng" dirty="0" smtClean="0">
                <a:solidFill>
                  <a:srgbClr val="FFFF00"/>
                </a:solidFill>
                <a:latin typeface="Calibri" pitchFamily="34" charset="0"/>
              </a:rPr>
              <a:t>&lt;</a:t>
            </a:r>
            <a:r>
              <a:rPr lang="en-AU" sz="3200" b="1" dirty="0" smtClean="0">
                <a:solidFill>
                  <a:srgbClr val="FFFF00"/>
                </a:solidFill>
                <a:latin typeface="Calibri" pitchFamily="34" charset="0"/>
              </a:rPr>
              <a:t>4</a:t>
            </a: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 drinks/day?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How many excess cancers are due to obesity?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6" name="Picture 2" descr="How Obesity Impacts Health - Capital Surgeons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99" y="1019287"/>
            <a:ext cx="8772525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4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46</a:t>
            </a:fld>
            <a:endParaRPr lang="en-US" dirty="0"/>
          </a:p>
        </p:txBody>
      </p:sp>
      <p:pic>
        <p:nvPicPr>
          <p:cNvPr id="3" name="Picture 2" descr="C:\Users\LouiseW\AppData\Local\Microsoft\Windows\Temporary Internet Files\Content.IE5\2J0NR287\Human-Body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2" y="1244378"/>
            <a:ext cx="6597463" cy="46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4270" y="2981688"/>
            <a:ext cx="170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Colon &amp; Rectum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6447226" y="3072387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624270" y="2080191"/>
            <a:ext cx="777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Breast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6447224" y="217089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7624270" y="2427690"/>
            <a:ext cx="1021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Pancreas</a:t>
            </a:r>
          </a:p>
        </p:txBody>
      </p:sp>
      <p:sp>
        <p:nvSpPr>
          <p:cNvPr id="11" name="Right Arrow 10"/>
          <p:cNvSpPr/>
          <p:nvPr/>
        </p:nvSpPr>
        <p:spPr>
          <a:xfrm flipH="1">
            <a:off x="6447226" y="251839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H="1">
            <a:off x="3418670" y="2871664"/>
            <a:ext cx="1477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>
                <a:latin typeface="Calibri" pitchFamily="34" charset="0"/>
                <a:sym typeface="Wingdings"/>
              </a:rPr>
              <a:t>Ovary</a:t>
            </a:r>
          </a:p>
          <a:p>
            <a:pPr algn="r"/>
            <a:r>
              <a:rPr lang="en-AU" dirty="0">
                <a:latin typeface="Calibri" pitchFamily="34" charset="0"/>
                <a:sym typeface="Wingdings"/>
              </a:rPr>
              <a:t>Endometrium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895741" y="2076923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ight Arrow 14"/>
          <p:cNvSpPr/>
          <p:nvPr/>
        </p:nvSpPr>
        <p:spPr>
          <a:xfrm>
            <a:off x="4895741" y="2524079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7624273" y="2703054"/>
            <a:ext cx="81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  <a:sym typeface="Wingdings"/>
              </a:rPr>
              <a:t>Kidney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895741" y="310086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 flipH="1">
            <a:off x="3624236" y="2433381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>
                <a:latin typeface="Calibri" pitchFamily="34" charset="0"/>
                <a:sym typeface="Wingdings"/>
              </a:rPr>
              <a:t>Gallbladder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6447226" y="281992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 flipH="1">
            <a:off x="1874593" y="1986225"/>
            <a:ext cx="302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>
                <a:latin typeface="Calibri" pitchFamily="34" charset="0"/>
                <a:sym typeface="Wingdings"/>
              </a:rPr>
              <a:t>Oesophageal adenocarcinoma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Overweight and obesity - causality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81737"/>
              </p:ext>
            </p:extLst>
          </p:nvPr>
        </p:nvGraphicFramePr>
        <p:xfrm>
          <a:off x="7206629" y="3879012"/>
          <a:ext cx="3866460" cy="958459"/>
        </p:xfrm>
        <a:graphic>
          <a:graphicData uri="http://schemas.openxmlformats.org/drawingml/2006/table">
            <a:tbl>
              <a:tblPr firstRow="1" bandRow="1"/>
              <a:tblGrid>
                <a:gridCol w="1406429">
                  <a:extLst>
                    <a:ext uri="{9D8B030D-6E8A-4147-A177-3AD203B41FA5}">
                      <a16:colId xmlns:a16="http://schemas.microsoft.com/office/drawing/2014/main" val="3324854506"/>
                    </a:ext>
                  </a:extLst>
                </a:gridCol>
                <a:gridCol w="2460031">
                  <a:extLst>
                    <a:ext uri="{9D8B030D-6E8A-4147-A177-3AD203B41FA5}">
                      <a16:colId xmlns:a16="http://schemas.microsoft.com/office/drawing/2014/main" val="328338810"/>
                    </a:ext>
                  </a:extLst>
                </a:gridCol>
              </a:tblGrid>
              <a:tr h="9584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200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Prevalence in Australia</a:t>
                      </a:r>
                      <a:endParaRPr lang="en-AU" sz="20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52%</a:t>
                      </a:r>
                      <a:r>
                        <a:rPr lang="en-AU" sz="20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men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37% </a:t>
                      </a:r>
                      <a:r>
                        <a:rPr lang="en-AU" sz="2000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women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i="1" baseline="0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(2001 National Health Survey)</a:t>
                      </a:r>
                      <a:endParaRPr lang="en-AU" sz="1400" i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63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7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67764" y="1796937"/>
            <a:ext cx="8656472" cy="3757612"/>
            <a:chOff x="1765868" y="2481263"/>
            <a:chExt cx="8656472" cy="3757612"/>
          </a:xfrm>
        </p:grpSpPr>
        <p:sp>
          <p:nvSpPr>
            <p:cNvPr id="1529859" name="Oval 3"/>
            <p:cNvSpPr>
              <a:spLocks noChangeArrowheads="1"/>
            </p:cNvSpPr>
            <p:nvPr/>
          </p:nvSpPr>
          <p:spPr bwMode="auto">
            <a:xfrm>
              <a:off x="4530725" y="3684588"/>
              <a:ext cx="3132138" cy="172085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99"/>
                </a:solidFill>
                <a:latin typeface="Calibri" pitchFamily="34" charset="0"/>
              </a:endParaRPr>
            </a:p>
          </p:txBody>
        </p:sp>
        <p:sp>
          <p:nvSpPr>
            <p:cNvPr id="1529860" name="Text Box 4"/>
            <p:cNvSpPr txBox="1">
              <a:spLocks noChangeArrowheads="1"/>
            </p:cNvSpPr>
            <p:nvPr/>
          </p:nvSpPr>
          <p:spPr bwMode="auto">
            <a:xfrm>
              <a:off x="4831404" y="4100514"/>
              <a:ext cx="2529192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3200" b="1" dirty="0">
                  <a:solidFill>
                    <a:srgbClr val="000099"/>
                  </a:solidFill>
                  <a:latin typeface="Calibri" pitchFamily="34" charset="0"/>
                </a:rPr>
                <a:t>Target cell</a:t>
              </a:r>
            </a:p>
          </p:txBody>
        </p:sp>
        <p:grpSp>
          <p:nvGrpSpPr>
            <p:cNvPr id="2" name="Group 5"/>
            <p:cNvGrpSpPr>
              <a:grpSpLocks/>
            </p:cNvGrpSpPr>
            <p:nvPr/>
          </p:nvGrpSpPr>
          <p:grpSpPr bwMode="auto">
            <a:xfrm>
              <a:off x="4602163" y="4638675"/>
              <a:ext cx="2989262" cy="1600200"/>
              <a:chOff x="3638" y="2931"/>
              <a:chExt cx="1883" cy="1008"/>
            </a:xfrm>
          </p:grpSpPr>
          <p:sp>
            <p:nvSpPr>
              <p:cNvPr id="1529862" name="Text Box 6"/>
              <p:cNvSpPr txBox="1">
                <a:spLocks noChangeArrowheads="1"/>
              </p:cNvSpPr>
              <p:nvPr/>
            </p:nvSpPr>
            <p:spPr bwMode="auto">
              <a:xfrm>
                <a:off x="3638" y="3706"/>
                <a:ext cx="1883" cy="233"/>
              </a:xfrm>
              <a:prstGeom prst="rect">
                <a:avLst/>
              </a:prstGeom>
              <a:gradFill flip="none" rotWithShape="1">
                <a:gsLst>
                  <a:gs pos="50000">
                    <a:schemeClr val="hlink">
                      <a:gamma/>
                      <a:tint val="31765"/>
                      <a:invGamma/>
                      <a:alpha val="24001"/>
                    </a:schemeClr>
                  </a:gs>
                  <a:gs pos="100000">
                    <a:schemeClr val="hlink">
                      <a:alpha val="39999"/>
                    </a:schemeClr>
                  </a:gs>
                </a:gsLst>
                <a:lin ang="5400000" scaled="1"/>
                <a:tileRect/>
              </a:gradFill>
              <a:ln w="38100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AU">
                    <a:solidFill>
                      <a:srgbClr val="000066"/>
                    </a:solidFill>
                    <a:latin typeface="Calibri" pitchFamily="34" charset="0"/>
                  </a:rPr>
                  <a:t>Tumour development</a:t>
                </a:r>
              </a:p>
            </p:txBody>
          </p:sp>
          <p:sp>
            <p:nvSpPr>
              <p:cNvPr id="1529863" name="Text Box 7"/>
              <p:cNvSpPr txBox="1">
                <a:spLocks noChangeArrowheads="1"/>
              </p:cNvSpPr>
              <p:nvPr/>
            </p:nvSpPr>
            <p:spPr bwMode="auto">
              <a:xfrm>
                <a:off x="3798" y="2931"/>
                <a:ext cx="1567" cy="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1400" b="1" i="1" u="sng" dirty="0">
                    <a:solidFill>
                      <a:srgbClr val="000099"/>
                    </a:solidFill>
                    <a:latin typeface="Calibri" pitchFamily="34" charset="0"/>
                  </a:rPr>
                  <a:t>Reduced</a:t>
                </a:r>
                <a:r>
                  <a:rPr lang="en-AU" sz="1400" b="1" dirty="0">
                    <a:solidFill>
                      <a:srgbClr val="000099"/>
                    </a:solidFill>
                    <a:latin typeface="Calibri" pitchFamily="34" charset="0"/>
                  </a:rPr>
                  <a:t> repair and control</a:t>
                </a:r>
                <a:endParaRPr lang="en-AU" sz="1600" b="1" dirty="0">
                  <a:solidFill>
                    <a:srgbClr val="000066"/>
                  </a:solidFill>
                  <a:latin typeface="Calibri" pitchFamily="34" charset="0"/>
                </a:endParaRPr>
              </a:p>
              <a:p>
                <a:pPr algn="ctr"/>
                <a:r>
                  <a:rPr lang="en-AU" sz="1400" b="1" i="1" u="sng" dirty="0">
                    <a:solidFill>
                      <a:srgbClr val="000099"/>
                    </a:solidFill>
                    <a:latin typeface="Calibri" pitchFamily="34" charset="0"/>
                  </a:rPr>
                  <a:t>Increased </a:t>
                </a:r>
                <a:r>
                  <a:rPr lang="en-AU" sz="1400" b="1" dirty="0">
                    <a:solidFill>
                      <a:srgbClr val="000099"/>
                    </a:solidFill>
                    <a:latin typeface="Calibri" pitchFamily="34" charset="0"/>
                  </a:rPr>
                  <a:t>cell turnover</a:t>
                </a:r>
                <a:endParaRPr lang="en-AU" sz="1600" b="1" dirty="0">
                  <a:solidFill>
                    <a:srgbClr val="000066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529864" name="AutoShape 8"/>
              <p:cNvCxnSpPr>
                <a:cxnSpLocks noChangeShapeType="1"/>
                <a:stCxn id="1529859" idx="4"/>
                <a:endCxn id="1529862" idx="0"/>
              </p:cNvCxnSpPr>
              <p:nvPr/>
            </p:nvCxnSpPr>
            <p:spPr bwMode="auto">
              <a:xfrm>
                <a:off x="4580" y="3414"/>
                <a:ext cx="0" cy="292"/>
              </a:xfrm>
              <a:prstGeom prst="straightConnector1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</p:cxnSp>
        </p:grpSp>
        <p:grpSp>
          <p:nvGrpSpPr>
            <p:cNvPr id="3" name="Group 49"/>
            <p:cNvGrpSpPr>
              <a:grpSpLocks/>
            </p:cNvGrpSpPr>
            <p:nvPr/>
          </p:nvGrpSpPr>
          <p:grpSpPr bwMode="auto">
            <a:xfrm>
              <a:off x="3098800" y="2481263"/>
              <a:ext cx="1828800" cy="2063750"/>
              <a:chOff x="992" y="1563"/>
              <a:chExt cx="1152" cy="1300"/>
            </a:xfrm>
          </p:grpSpPr>
          <p:sp>
            <p:nvSpPr>
              <p:cNvPr id="1529901" name="Text Box 45"/>
              <p:cNvSpPr txBox="1">
                <a:spLocks noChangeArrowheads="1"/>
              </p:cNvSpPr>
              <p:nvPr/>
            </p:nvSpPr>
            <p:spPr bwMode="auto">
              <a:xfrm>
                <a:off x="992" y="1563"/>
                <a:ext cx="1152" cy="407"/>
              </a:xfrm>
              <a:prstGeom prst="rect">
                <a:avLst/>
              </a:prstGeom>
              <a:solidFill>
                <a:srgbClr val="CCECFF">
                  <a:alpha val="50000"/>
                </a:srgbClr>
              </a:solidFill>
              <a:ln w="19050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AU" b="1" dirty="0">
                    <a:solidFill>
                      <a:srgbClr val="002060"/>
                    </a:solidFill>
                    <a:latin typeface="Calibri" pitchFamily="34" charset="0"/>
                  </a:rPr>
                  <a:t>Metabolic pathways</a:t>
                </a:r>
              </a:p>
            </p:txBody>
          </p:sp>
          <p:cxnSp>
            <p:nvCxnSpPr>
              <p:cNvPr id="1529903" name="AutoShape 47"/>
              <p:cNvCxnSpPr>
                <a:cxnSpLocks noChangeShapeType="1"/>
                <a:stCxn id="1529901" idx="2"/>
                <a:endCxn id="1529859" idx="2"/>
              </p:cNvCxnSpPr>
              <p:nvPr/>
            </p:nvCxnSpPr>
            <p:spPr bwMode="auto">
              <a:xfrm rot="16200000" flipH="1">
                <a:off x="1285" y="2254"/>
                <a:ext cx="893" cy="326"/>
              </a:xfrm>
              <a:prstGeom prst="curvedConnector2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</p:cxnSp>
        </p:grpSp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7264400" y="2481264"/>
              <a:ext cx="1828800" cy="2063751"/>
              <a:chOff x="3616" y="1563"/>
              <a:chExt cx="1152" cy="1300"/>
            </a:xfrm>
          </p:grpSpPr>
          <p:sp>
            <p:nvSpPr>
              <p:cNvPr id="1529902" name="Text Box 46"/>
              <p:cNvSpPr txBox="1">
                <a:spLocks noChangeArrowheads="1"/>
              </p:cNvSpPr>
              <p:nvPr/>
            </p:nvSpPr>
            <p:spPr bwMode="auto">
              <a:xfrm>
                <a:off x="3616" y="1563"/>
                <a:ext cx="1152" cy="407"/>
              </a:xfrm>
              <a:prstGeom prst="rect">
                <a:avLst/>
              </a:prstGeom>
              <a:solidFill>
                <a:srgbClr val="CCECFF">
                  <a:alpha val="50000"/>
                </a:srgbClr>
              </a:solidFill>
              <a:ln w="19050">
                <a:solidFill>
                  <a:srgbClr val="000066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AU" b="1">
                    <a:solidFill>
                      <a:srgbClr val="002060"/>
                    </a:solidFill>
                    <a:latin typeface="Calibri" pitchFamily="34" charset="0"/>
                  </a:rPr>
                  <a:t>Hormonal pathways</a:t>
                </a:r>
              </a:p>
            </p:txBody>
          </p:sp>
          <p:cxnSp>
            <p:nvCxnSpPr>
              <p:cNvPr id="1529904" name="AutoShape 48"/>
              <p:cNvCxnSpPr>
                <a:cxnSpLocks noChangeShapeType="1"/>
                <a:stCxn id="1529902" idx="2"/>
                <a:endCxn id="1529859" idx="6"/>
              </p:cNvCxnSpPr>
              <p:nvPr/>
            </p:nvCxnSpPr>
            <p:spPr bwMode="auto">
              <a:xfrm rot="5400000">
                <a:off x="3583" y="2254"/>
                <a:ext cx="893" cy="325"/>
              </a:xfrm>
              <a:prstGeom prst="curvedConnector2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</p:cxnSp>
        </p:grpSp>
        <p:sp>
          <p:nvSpPr>
            <p:cNvPr id="15" name="Text Box 46"/>
            <p:cNvSpPr txBox="1">
              <a:spLocks noChangeArrowheads="1"/>
            </p:cNvSpPr>
            <p:nvPr/>
          </p:nvSpPr>
          <p:spPr bwMode="auto">
            <a:xfrm>
              <a:off x="8696656" y="3725486"/>
              <a:ext cx="1725684" cy="584775"/>
            </a:xfrm>
            <a:prstGeom prst="rect">
              <a:avLst/>
            </a:prstGeom>
            <a:solidFill>
              <a:srgbClr val="CCECFF">
                <a:alpha val="50000"/>
              </a:srgbClr>
            </a:solidFill>
            <a:ln w="1905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1600" b="1" i="1" dirty="0" err="1">
                  <a:solidFill>
                    <a:srgbClr val="002060"/>
                  </a:solidFill>
                  <a:latin typeface="Calibri" pitchFamily="34" charset="0"/>
                </a:rPr>
                <a:t>Endometrium</a:t>
              </a:r>
              <a:endParaRPr lang="en-AU" sz="1600" b="1" i="1" dirty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/>
              <a:r>
                <a:rPr lang="en-AU" sz="1600" b="1" i="1" dirty="0">
                  <a:solidFill>
                    <a:srgbClr val="002060"/>
                  </a:solidFill>
                  <a:latin typeface="Calibri" pitchFamily="34" charset="0"/>
                </a:rPr>
                <a:t>Breast</a:t>
              </a:r>
            </a:p>
          </p:txBody>
        </p:sp>
        <p:sp>
          <p:nvSpPr>
            <p:cNvPr id="16" name="Text Box 46"/>
            <p:cNvSpPr txBox="1">
              <a:spLocks noChangeArrowheads="1"/>
            </p:cNvSpPr>
            <p:nvPr/>
          </p:nvSpPr>
          <p:spPr bwMode="auto">
            <a:xfrm>
              <a:off x="1765868" y="3714112"/>
              <a:ext cx="1725684" cy="338554"/>
            </a:xfrm>
            <a:prstGeom prst="rect">
              <a:avLst/>
            </a:prstGeom>
            <a:solidFill>
              <a:srgbClr val="CCECFF">
                <a:alpha val="50000"/>
              </a:srgbClr>
            </a:solidFill>
            <a:ln w="1905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1600" b="1" i="1" dirty="0">
                  <a:solidFill>
                    <a:srgbClr val="002060"/>
                  </a:solidFill>
                  <a:latin typeface="Calibri" pitchFamily="34" charset="0"/>
                </a:rPr>
                <a:t>Oesophagus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How does </a:t>
            </a:r>
            <a:r>
              <a:rPr lang="en-AU" sz="3200" b="1" i="1" u="sng" dirty="0">
                <a:solidFill>
                  <a:schemeClr val="bg1"/>
                </a:solidFill>
                <a:latin typeface="Calibri" pitchFamily="34" charset="0"/>
              </a:rPr>
              <a:t>excess</a:t>
            </a: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 body fat cause cancer?</a:t>
            </a:r>
          </a:p>
        </p:txBody>
      </p:sp>
    </p:spTree>
    <p:extLst>
      <p:ext uri="{BB962C8B-B14F-4D97-AF65-F5344CB8AC3E}">
        <p14:creationId xmlns:p14="http://schemas.microsoft.com/office/powerpoint/2010/main" val="294215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48</a:t>
            </a:fld>
            <a:endParaRPr lang="en-US" dirty="0"/>
          </a:p>
        </p:txBody>
      </p:sp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822733"/>
              </p:ext>
            </p:extLst>
          </p:nvPr>
        </p:nvGraphicFramePr>
        <p:xfrm>
          <a:off x="4708668" y="1404304"/>
          <a:ext cx="3433648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42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Cancer site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Colon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1073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Breast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812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Endometrium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557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Kidney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513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Rectum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216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Oesophagus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211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Pancreas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196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Ovary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48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Gall</a:t>
                      </a:r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AU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bladder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400" b="1" dirty="0" smtClean="0">
                          <a:latin typeface="Calibri" panose="020F0502020204030204" pitchFamily="34" charset="0"/>
                        </a:rPr>
                        <a:t>41</a:t>
                      </a:r>
                      <a:endParaRPr lang="en-AU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3"/>
          <p:cNvSpPr txBox="1"/>
          <p:nvPr/>
        </p:nvSpPr>
        <p:spPr>
          <a:xfrm rot="20743646">
            <a:off x="1242664" y="2843224"/>
            <a:ext cx="1998485" cy="1254676"/>
          </a:xfrm>
          <a:prstGeom prst="rect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3 920 </a:t>
            </a: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(PAF 3.4%)</a:t>
            </a:r>
            <a:endParaRPr lang="en-AU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How many excess cancers are due to obesity?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8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ouiseW\AppData\Local\Microsoft\Windows\Temporary Internet Files\Content.IE5\2J0NR287\Human-Body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92" y="1244378"/>
            <a:ext cx="6597463" cy="46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41679" y="1398755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latin typeface="Calibri" pitchFamily="34" charset="0"/>
                <a:sym typeface="Wingdings"/>
              </a:rPr>
              <a:t>BCC</a:t>
            </a:r>
            <a:endParaRPr lang="en-AU" dirty="0">
              <a:latin typeface="Calibri" pitchFamily="34" charset="0"/>
              <a:sym typeface="Wingdings"/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6364633" y="1489454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286405" y="1401810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latin typeface="Calibri" pitchFamily="34" charset="0"/>
                <a:sym typeface="Wingdings"/>
              </a:rPr>
              <a:t>SCC</a:t>
            </a:r>
            <a:endParaRPr lang="en-AU" dirty="0">
              <a:latin typeface="Calibri" pitchFamily="34" charset="0"/>
              <a:sym typeface="Wingding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790691" y="1492510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>
            <a:off x="4394296" y="2609088"/>
            <a:ext cx="1177047" cy="187936"/>
          </a:xfrm>
          <a:prstGeom prst="rightArrow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 flipH="1">
            <a:off x="3194928" y="251839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 smtClean="0">
                <a:latin typeface="Calibri" pitchFamily="34" charset="0"/>
                <a:sym typeface="Wingdings"/>
              </a:rPr>
              <a:t>Melanoma</a:t>
            </a:r>
            <a:endParaRPr lang="en-AU" dirty="0">
              <a:latin typeface="Calibri" pitchFamily="34" charset="0"/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Solar ultraviolet radiation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096000" y="3664247"/>
                <a:ext cx="6531428" cy="1799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36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3600">
                          <a:latin typeface="Cambria Math" panose="02040503050406030204" pitchFamily="18" charset="0"/>
                        </a:rPr>
                        <m:t>PAF</m:t>
                      </m:r>
                      <m:r>
                        <a:rPr lang="en-AU" sz="36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3600">
                                  <a:latin typeface="Cambria Math" panose="02040503050406030204" pitchFamily="18" charset="0"/>
                                </a:rPr>
                                <m:t>ERR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36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3600">
                                  <a:latin typeface="Cambria Math" panose="02040503050406030204" pitchFamily="18" charset="0"/>
                                </a:rPr>
                                <m:t>ERR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AU" sz="36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AU" sz="36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64247"/>
                <a:ext cx="6531428" cy="1799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&quot;No&quot; Symbol 6"/>
          <p:cNvSpPr>
            <a:spLocks noChangeAspect="1"/>
          </p:cNvSpPr>
          <p:nvPr/>
        </p:nvSpPr>
        <p:spPr>
          <a:xfrm>
            <a:off x="7819960" y="3554908"/>
            <a:ext cx="2772000" cy="2772000"/>
          </a:xfrm>
          <a:prstGeom prst="noSmoking">
            <a:avLst>
              <a:gd name="adj" fmla="val 110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9220" name="Picture 4" descr="14,200+ Uv Protection Illustrations Stock Illustrations, Royalty-Free  Vector Graphic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58" y="920725"/>
            <a:ext cx="2298231" cy="22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49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AU" dirty="0" smtClean="0"/>
              <a:t>QIMR Berghofer Medical Research Institute</a:t>
            </a:r>
            <a:r>
              <a:rPr lang="en-US" dirty="0" smtClean="0"/>
              <a:t>   |   </a:t>
            </a:r>
            <a:fld id="{97103234-84EB-7642-9B66-484630A12280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80825" y="6353857"/>
            <a:ext cx="5852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Calibri" panose="020F0502020204030204" pitchFamily="34" charset="0"/>
              </a:rPr>
              <a:t>Source: AIHW, Australian Burden of Disease Study: Fatal burden of disease </a:t>
            </a:r>
            <a:r>
              <a:rPr lang="en-AU" sz="1200" dirty="0" smtClean="0">
                <a:latin typeface="Calibri" panose="020F0502020204030204" pitchFamily="34" charset="0"/>
              </a:rPr>
              <a:t>2024. </a:t>
            </a:r>
            <a:r>
              <a:rPr lang="en-AU" sz="1200" dirty="0">
                <a:latin typeface="Calibri" panose="020F0502020204030204" pitchFamily="34" charset="0"/>
              </a:rPr>
              <a:t>Australian Burden of Disease Study series no. 1. Cat. no. BOD 1. Canberra: AIHW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 is the major health burden in Australia</a:t>
            </a:r>
            <a:endParaRPr lang="en-AU" sz="32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6" b="5702"/>
          <a:stretch/>
        </p:blipFill>
        <p:spPr>
          <a:xfrm>
            <a:off x="53702" y="1675789"/>
            <a:ext cx="6048000" cy="43072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1305" y="986589"/>
            <a:ext cx="17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Females</a:t>
            </a: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729" y="3180800"/>
            <a:ext cx="2225842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Cancers 34.3%</a:t>
            </a: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729" y="5132757"/>
            <a:ext cx="2225842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CVD 17.8%</a:t>
            </a: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7235" y="3170320"/>
            <a:ext cx="735930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Injury</a:t>
            </a:r>
          </a:p>
          <a:p>
            <a:pPr algn="ctr"/>
            <a:r>
              <a:rPr lang="en-A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9.7%</a:t>
            </a:r>
            <a:endParaRPr lang="en-AU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19669" y="1070352"/>
            <a:ext cx="6048000" cy="4882333"/>
            <a:chOff x="6119669" y="1070352"/>
            <a:chExt cx="6048000" cy="48823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95" b="5959"/>
            <a:stretch/>
          </p:blipFill>
          <p:spPr>
            <a:xfrm>
              <a:off x="6119669" y="1615630"/>
              <a:ext cx="6048000" cy="433705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195510" y="1070352"/>
              <a:ext cx="1726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Males</a:t>
              </a:r>
              <a:endParaRPr lang="en-A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76792" y="3170320"/>
              <a:ext cx="2225842" cy="46166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Cancers 31.0%</a:t>
              </a:r>
              <a:endParaRPr lang="en-A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76792" y="5132982"/>
              <a:ext cx="2225842" cy="46166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CVD 20.2%</a:t>
              </a:r>
              <a:endParaRPr lang="en-A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22042" y="3170319"/>
              <a:ext cx="735930" cy="58477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Injury</a:t>
              </a:r>
            </a:p>
            <a:p>
              <a:pPr algn="ctr"/>
              <a:r>
                <a:rPr lang="en-AU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17.2%</a:t>
              </a:r>
              <a:endParaRPr lang="en-A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253537" y="3178627"/>
              <a:ext cx="735930" cy="58477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Neuro</a:t>
              </a:r>
            </a:p>
            <a:p>
              <a:pPr algn="ctr"/>
              <a:r>
                <a:rPr lang="en-AU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7.6%</a:t>
              </a:r>
              <a:endParaRPr lang="en-A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79872" y="3170318"/>
            <a:ext cx="735930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</a:t>
            </a:r>
          </a:p>
          <a:p>
            <a:pPr algn="ctr"/>
            <a:r>
              <a:rPr lang="en-A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11.1%</a:t>
            </a:r>
            <a:endParaRPr lang="en-AU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37200" y="653619"/>
            <a:ext cx="246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04785"/>
            <a:r>
              <a:rPr lang="en-AU" b="1" kern="0" dirty="0">
                <a:latin typeface="Calibri" panose="020F0502020204030204" pitchFamily="34" charset="0"/>
                <a:cs typeface="Calibri" panose="020F0502020204030204" pitchFamily="34" charset="0"/>
              </a:rPr>
              <a:t>Years of life lost in </a:t>
            </a:r>
            <a:r>
              <a:rPr lang="en-AU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AU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50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015990">
              <a:spcBef>
                <a:spcPct val="50000"/>
              </a:spcBef>
            </a:pP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Counterfactuals: </a:t>
            </a:r>
            <a:r>
              <a:rPr lang="en-AU" sz="3360" i="1" dirty="0">
                <a:solidFill>
                  <a:schemeClr val="bg1"/>
                </a:solidFill>
                <a:latin typeface="Calibri" pitchFamily="34" charset="0"/>
              </a:rPr>
              <a:t>which populations are “unexposed” to UVR?</a:t>
            </a:r>
            <a:endParaRPr lang="en-AU" sz="336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0961" y="5797985"/>
            <a:ext cx="539671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80" b="1" dirty="0">
                <a:latin typeface="Calibri" panose="020F0502020204030204" pitchFamily="34" charset="0"/>
                <a:cs typeface="Calibri" panose="020F0502020204030204" pitchFamily="34" charset="0"/>
              </a:rPr>
              <a:t>Malignant melanoma incidence rates in Australia 2009 and in the UK 2009-2011</a:t>
            </a:r>
          </a:p>
        </p:txBody>
      </p:sp>
      <p:pic>
        <p:nvPicPr>
          <p:cNvPr id="8" name="Picture 7" descr="HOBART_AUS&amp;UK_MA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777" y="1900801"/>
            <a:ext cx="4313155" cy="3633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85213" y="3311860"/>
            <a:ext cx="12844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6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70% excess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3962" y="962046"/>
            <a:ext cx="75618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6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</a:t>
            </a:r>
          </a:p>
          <a:p>
            <a:pPr algn="ctr"/>
            <a:r>
              <a:rPr lang="en-AU" sz="2160" b="1" dirty="0">
                <a:latin typeface="Calibri" panose="020F0502020204030204" pitchFamily="34" charset="0"/>
                <a:cs typeface="Calibri" panose="020F0502020204030204" pitchFamily="34" charset="0"/>
              </a:rPr>
              <a:t>Australia vs UK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5022" y="3062962"/>
            <a:ext cx="285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 attributable to residing in Australia</a:t>
            </a:r>
          </a:p>
          <a:p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(“exposed”)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35021" y="4362644"/>
            <a:ext cx="270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 attributable to residing in UK</a:t>
            </a:r>
          </a:p>
          <a:p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(“</a:t>
            </a:r>
            <a:r>
              <a:rPr lang="en-AU" sz="1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unexposed</a:t>
            </a:r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  <a:endParaRPr lang="en-A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0824" y="3311860"/>
            <a:ext cx="99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PAF 63%</a:t>
            </a:r>
          </a:p>
        </p:txBody>
      </p:sp>
    </p:spTree>
    <p:extLst>
      <p:ext uri="{BB962C8B-B14F-4D97-AF65-F5344CB8AC3E}">
        <p14:creationId xmlns:p14="http://schemas.microsoft.com/office/powerpoint/2010/main" val="32617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BART_AUS&amp;THAMES_MA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79" y="1875955"/>
            <a:ext cx="4332004" cy="364974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015990">
              <a:spcBef>
                <a:spcPct val="50000"/>
              </a:spcBef>
            </a:pP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Counterfactuals: </a:t>
            </a:r>
            <a:r>
              <a:rPr lang="en-AU" sz="3360" i="1" dirty="0">
                <a:solidFill>
                  <a:schemeClr val="bg1"/>
                </a:solidFill>
                <a:latin typeface="Calibri" pitchFamily="34" charset="0"/>
              </a:rPr>
              <a:t>which populations are “unexposed” to UVR?</a:t>
            </a:r>
            <a:endParaRPr lang="en-AU" sz="336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0929" y="3062962"/>
            <a:ext cx="285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 attributable to residing in Australia</a:t>
            </a:r>
          </a:p>
          <a:p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(“exposed”)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0928" y="4362644"/>
            <a:ext cx="270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 attributable to residing in UK</a:t>
            </a:r>
          </a:p>
          <a:p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(“</a:t>
            </a:r>
            <a:r>
              <a:rPr lang="en-AU" sz="1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unexposed</a:t>
            </a:r>
            <a:r>
              <a:rPr lang="en-AU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  <a:endParaRPr lang="en-A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9869" y="962046"/>
            <a:ext cx="75618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60" b="1" dirty="0">
                <a:latin typeface="Calibri" panose="020F0502020204030204" pitchFamily="34" charset="0"/>
                <a:cs typeface="Calibri" panose="020F0502020204030204" pitchFamily="34" charset="0"/>
              </a:rPr>
              <a:t>Melanoma incidence</a:t>
            </a:r>
          </a:p>
          <a:p>
            <a:pPr algn="ctr"/>
            <a:r>
              <a:rPr lang="en-AU" sz="2160" b="1" dirty="0">
                <a:latin typeface="Calibri" panose="020F0502020204030204" pitchFamily="34" charset="0"/>
                <a:cs typeface="Calibri" panose="020F0502020204030204" pitchFamily="34" charset="0"/>
              </a:rPr>
              <a:t>Australia vs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6868" y="5797985"/>
            <a:ext cx="539671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80" b="1" dirty="0">
                <a:latin typeface="Calibri" panose="020F0502020204030204" pitchFamily="34" charset="0"/>
                <a:cs typeface="Calibri" panose="020F0502020204030204" pitchFamily="34" charset="0"/>
              </a:rPr>
              <a:t>Malignant melanoma incidence rates in Australia 2009 and in the </a:t>
            </a:r>
            <a:r>
              <a:rPr lang="en-AU" sz="108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1903</a:t>
            </a:r>
          </a:p>
        </p:txBody>
      </p:sp>
      <p:sp>
        <p:nvSpPr>
          <p:cNvPr id="9" name="Rectangle 8"/>
          <p:cNvSpPr/>
          <p:nvPr/>
        </p:nvSpPr>
        <p:spPr>
          <a:xfrm>
            <a:off x="9800824" y="3311860"/>
            <a:ext cx="99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PAF </a:t>
            </a:r>
            <a:r>
              <a:rPr lang="en-A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95%</a:t>
            </a:r>
            <a:endParaRPr lang="en-A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20512404">
            <a:off x="296050" y="1752166"/>
            <a:ext cx="3285788" cy="628112"/>
            <a:chOff x="296050" y="1752166"/>
            <a:chExt cx="3285788" cy="628112"/>
          </a:xfrm>
        </p:grpSpPr>
        <p:sp>
          <p:nvSpPr>
            <p:cNvPr id="4" name="TextBox 3"/>
            <p:cNvSpPr txBox="1"/>
            <p:nvPr/>
          </p:nvSpPr>
          <p:spPr>
            <a:xfrm>
              <a:off x="296050" y="1779436"/>
              <a:ext cx="32857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 smtClean="0">
                  <a:solidFill>
                    <a:srgbClr val="FF0000"/>
                  </a:solidFill>
                  <a:latin typeface="Stencil" panose="040409050D0802020404" pitchFamily="82" charset="0"/>
                </a:rPr>
                <a:t>“time shift”</a:t>
              </a:r>
              <a:endParaRPr lang="en-AU" sz="3200" dirty="0">
                <a:solidFill>
                  <a:srgbClr val="FF0000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2403" y="1752166"/>
              <a:ext cx="2893082" cy="6281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</p:grpSp>
    </p:spTree>
    <p:extLst>
      <p:ext uri="{BB962C8B-B14F-4D97-AF65-F5344CB8AC3E}">
        <p14:creationId xmlns:p14="http://schemas.microsoft.com/office/powerpoint/2010/main" val="35039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Calibri" panose="020F0502020204030204" pitchFamily="34" charset="0"/>
              </a:rPr>
              <a:t>© </a:t>
            </a:r>
            <a:r>
              <a:rPr lang="en-AU" dirty="0" smtClean="0">
                <a:latin typeface="Calibri" panose="020F0502020204030204" pitchFamily="34" charset="0"/>
              </a:rPr>
              <a:t>QIMR Berghofer Medical Research Institute</a:t>
            </a:r>
            <a:r>
              <a:rPr lang="en-US" dirty="0" smtClean="0">
                <a:latin typeface="Calibri" panose="020F0502020204030204" pitchFamily="34" charset="0"/>
              </a:rPr>
              <a:t>   |   </a:t>
            </a:r>
            <a:fld id="{97103234-84EB-7642-9B66-484630A12280}" type="slidenum">
              <a:rPr lang="en-US" smtClean="0">
                <a:latin typeface="Calibri" panose="020F0502020204030204" pitchFamily="34" charset="0"/>
              </a:rPr>
              <a:pPr algn="r"/>
              <a:t>52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04789"/>
            <a:r>
              <a:rPr lang="en-AU" sz="336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skin cancers have been prevented?</a:t>
            </a:r>
            <a:endParaRPr lang="en-AU" sz="336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86" y="1820407"/>
            <a:ext cx="2188109" cy="35447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6942" y="2085630"/>
            <a:ext cx="5702015" cy="3014297"/>
            <a:chOff x="886942" y="2744917"/>
            <a:chExt cx="5702015" cy="3014297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038329" y="3056308"/>
              <a:ext cx="2063992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14330" indent="-514330" defTabSz="761970">
                <a:lnSpc>
                  <a:spcPct val="150000"/>
                </a:lnSpc>
              </a:pPr>
              <a:r>
                <a:rPr lang="en-AU" sz="2400" b="1" dirty="0">
                  <a:latin typeface="Calibri" pitchFamily="34" charset="0"/>
                  <a:cs typeface="Tahoma" pitchFamily="34" charset="0"/>
                </a:rPr>
                <a:t>Melanoma</a:t>
              </a:r>
            </a:p>
          </p:txBody>
        </p:sp>
        <p:pic>
          <p:nvPicPr>
            <p:cNvPr id="8" name="Picture 5" descr="SSM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8321" y="2744917"/>
              <a:ext cx="1800000" cy="125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sc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6942" y="4345644"/>
              <a:ext cx="1800000" cy="1413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038329" y="4647919"/>
              <a:ext cx="355062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14330" indent="-514330" defTabSz="761970">
                <a:lnSpc>
                  <a:spcPct val="150000"/>
                </a:lnSpc>
              </a:pPr>
              <a:r>
                <a:rPr lang="en-AU" sz="2400" b="1" dirty="0">
                  <a:latin typeface="Calibri" pitchFamily="34" charset="0"/>
                  <a:cs typeface="Tahoma" pitchFamily="34" charset="0"/>
                </a:rPr>
                <a:t>Squamous cell cancers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248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65" y="2485463"/>
            <a:ext cx="7885470" cy="4343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40" y="919867"/>
            <a:ext cx="7062321" cy="1481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4"/>
            <a:ext cx="12192000" cy="9278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89720" y="3179752"/>
            <a:ext cx="2656185" cy="910110"/>
            <a:chOff x="9189720" y="3179752"/>
            <a:chExt cx="2656185" cy="910110"/>
          </a:xfrm>
        </p:grpSpPr>
        <p:sp>
          <p:nvSpPr>
            <p:cNvPr id="6" name="TextBox 5"/>
            <p:cNvSpPr txBox="1"/>
            <p:nvPr/>
          </p:nvSpPr>
          <p:spPr>
            <a:xfrm>
              <a:off x="10158689" y="3179752"/>
              <a:ext cx="16872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b="1" dirty="0" smtClean="0"/>
                <a:t>HR 0.50</a:t>
              </a:r>
            </a:p>
            <a:p>
              <a:pPr algn="ctr"/>
              <a:r>
                <a:rPr lang="en-AU" dirty="0" smtClean="0"/>
                <a:t>(0.24-1.02)</a:t>
              </a:r>
              <a:endParaRPr lang="en-AU" dirty="0"/>
            </a:p>
          </p:txBody>
        </p:sp>
        <p:sp>
          <p:nvSpPr>
            <p:cNvPr id="7" name="Down Arrow 6"/>
            <p:cNvSpPr/>
            <p:nvPr/>
          </p:nvSpPr>
          <p:spPr>
            <a:xfrm>
              <a:off x="9189720" y="3316778"/>
              <a:ext cx="353291" cy="773084"/>
            </a:xfrm>
            <a:prstGeom prst="downArrow">
              <a:avLst/>
            </a:prstGeom>
            <a:solidFill>
              <a:srgbClr val="FFC91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7835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358640" y="6356354"/>
            <a:ext cx="667512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/>
          <a:p>
            <a:pPr algn="r">
              <a:defRPr/>
            </a:pPr>
            <a:r>
              <a:rPr lang="en-US" sz="108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108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54</a:t>
            </a:fld>
            <a:endParaRPr lang="en-US" sz="108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2" name="Group 204"/>
          <p:cNvGrpSpPr/>
          <p:nvPr/>
        </p:nvGrpSpPr>
        <p:grpSpPr>
          <a:xfrm>
            <a:off x="6149286" y="3543398"/>
            <a:ext cx="1328381" cy="2086847"/>
            <a:chOff x="4616405" y="3162394"/>
            <a:chExt cx="1106984" cy="2086847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61640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1640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1640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1640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1640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61640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61640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61640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25400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25400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25400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25400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25400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25400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25400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25400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3439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3439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3439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3439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3439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3439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3439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3439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43389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43389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43389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43389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43389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43389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43389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43389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185"/>
          <p:cNvGrpSpPr/>
          <p:nvPr/>
        </p:nvGrpSpPr>
        <p:grpSpPr>
          <a:xfrm>
            <a:off x="3911507" y="5817070"/>
            <a:ext cx="2093892" cy="704675"/>
            <a:chOff x="2751589" y="5436066"/>
            <a:chExt cx="1744910" cy="704675"/>
          </a:xfrm>
        </p:grpSpPr>
        <p:sp>
          <p:nvSpPr>
            <p:cNvPr id="160" name="Rectangle 159"/>
            <p:cNvSpPr/>
            <p:nvPr/>
          </p:nvSpPr>
          <p:spPr>
            <a:xfrm>
              <a:off x="2751589" y="5436066"/>
              <a:ext cx="1744910" cy="704675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864841" y="5634515"/>
              <a:ext cx="151840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80" b="1" dirty="0">
                  <a:latin typeface="Calibri" pitchFamily="34" charset="0"/>
                </a:rPr>
                <a:t>no sunscreen </a:t>
              </a:r>
            </a:p>
          </p:txBody>
        </p:sp>
      </p:grpSp>
      <p:grpSp>
        <p:nvGrpSpPr>
          <p:cNvPr id="5" name="Group 186"/>
          <p:cNvGrpSpPr/>
          <p:nvPr/>
        </p:nvGrpSpPr>
        <p:grpSpPr>
          <a:xfrm>
            <a:off x="5886282" y="5817065"/>
            <a:ext cx="1822088" cy="704674"/>
            <a:chOff x="4397230" y="5436066"/>
            <a:chExt cx="1518407" cy="704675"/>
          </a:xfrm>
        </p:grpSpPr>
        <p:sp>
          <p:nvSpPr>
            <p:cNvPr id="161" name="Rectangle 160"/>
            <p:cNvSpPr/>
            <p:nvPr/>
          </p:nvSpPr>
          <p:spPr>
            <a:xfrm>
              <a:off x="4540541" y="5436066"/>
              <a:ext cx="1231784" cy="704675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7230" y="5634515"/>
              <a:ext cx="151840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80" b="1" dirty="0">
                  <a:latin typeface="Calibri" pitchFamily="34" charset="0"/>
                </a:rPr>
                <a:t>daily sunscreen </a:t>
              </a:r>
            </a:p>
          </p:txBody>
        </p:sp>
      </p:grpSp>
      <p:grpSp>
        <p:nvGrpSpPr>
          <p:cNvPr id="6" name="Group 210"/>
          <p:cNvGrpSpPr/>
          <p:nvPr/>
        </p:nvGrpSpPr>
        <p:grpSpPr>
          <a:xfrm>
            <a:off x="7715818" y="1383953"/>
            <a:ext cx="1254445" cy="4440230"/>
            <a:chOff x="5921844" y="1002950"/>
            <a:chExt cx="1045371" cy="4440230"/>
          </a:xfrm>
        </p:grpSpPr>
        <p:sp>
          <p:nvSpPr>
            <p:cNvPr id="166" name="TextBox 165"/>
            <p:cNvSpPr txBox="1"/>
            <p:nvPr/>
          </p:nvSpPr>
          <p:spPr>
            <a:xfrm>
              <a:off x="5936108" y="2992304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0.5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36108" y="5055382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0.0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36108" y="1002950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1.0</a:t>
              </a:r>
            </a:p>
          </p:txBody>
        </p:sp>
        <p:grpSp>
          <p:nvGrpSpPr>
            <p:cNvPr id="7" name="Group 209"/>
            <p:cNvGrpSpPr/>
            <p:nvPr/>
          </p:nvGrpSpPr>
          <p:grpSpPr>
            <a:xfrm>
              <a:off x="5921844" y="1166070"/>
              <a:ext cx="1045371" cy="4077049"/>
              <a:chOff x="5921844" y="1166070"/>
              <a:chExt cx="1045371" cy="4077049"/>
            </a:xfrm>
          </p:grpSpPr>
          <p:sp>
            <p:nvSpPr>
              <p:cNvPr id="169" name="TextBox 168"/>
              <p:cNvSpPr txBox="1"/>
              <p:nvPr/>
            </p:nvSpPr>
            <p:spPr>
              <a:xfrm rot="5400000">
                <a:off x="6195098" y="3064916"/>
                <a:ext cx="122107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920" b="1" dirty="0">
                    <a:latin typeface="Calibri" pitchFamily="34" charset="0"/>
                  </a:rPr>
                  <a:t>Rate ratio</a:t>
                </a:r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6098796" y="1166070"/>
                <a:ext cx="0" cy="4077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5400000">
                <a:off x="6011844" y="1089092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rot="5400000">
                <a:off x="6011844" y="5142806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>
                <a:off x="6011844" y="3083506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1943550" y="1633918"/>
            <a:ext cx="4032665" cy="3999120"/>
            <a:chOff x="1111625" y="1361598"/>
            <a:chExt cx="3360554" cy="3332600"/>
          </a:xfrm>
        </p:grpSpPr>
        <p:sp>
          <p:nvSpPr>
            <p:cNvPr id="182" name="TextBox 181"/>
            <p:cNvSpPr txBox="1"/>
            <p:nvPr/>
          </p:nvSpPr>
          <p:spPr>
            <a:xfrm>
              <a:off x="1111625" y="2850032"/>
              <a:ext cx="16136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160" b="1" dirty="0">
                  <a:latin typeface="Calibri" pitchFamily="34" charset="0"/>
                </a:rPr>
                <a:t>Cases of melanoma</a:t>
              </a:r>
            </a:p>
          </p:txBody>
        </p:sp>
        <p:grpSp>
          <p:nvGrpSpPr>
            <p:cNvPr id="8" name="Group 184"/>
            <p:cNvGrpSpPr/>
            <p:nvPr/>
          </p:nvGrpSpPr>
          <p:grpSpPr>
            <a:xfrm>
              <a:off x="2756741" y="1361598"/>
              <a:ext cx="1715438" cy="3332600"/>
              <a:chOff x="2756741" y="1252918"/>
              <a:chExt cx="1715438" cy="3999120"/>
            </a:xfrm>
          </p:grpSpPr>
          <p:grpSp>
            <p:nvGrpSpPr>
              <p:cNvPr id="9" name="Group 176"/>
              <p:cNvGrpSpPr/>
              <p:nvPr/>
            </p:nvGrpSpPr>
            <p:grpSpPr>
              <a:xfrm>
                <a:off x="2756741" y="2615967"/>
                <a:ext cx="1706796" cy="2636071"/>
                <a:chOff x="2772925" y="2615967"/>
                <a:chExt cx="1706796" cy="2636071"/>
              </a:xfrm>
            </p:grpSpPr>
            <p:grpSp>
              <p:nvGrpSpPr>
                <p:cNvPr id="10" name="Group 22"/>
                <p:cNvGrpSpPr/>
                <p:nvPr/>
              </p:nvGrpSpPr>
              <p:grpSpPr>
                <a:xfrm>
                  <a:off x="2772925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12" name="Oval 11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4" name="Oval 13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" name="Oval 14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" name="Oval 15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" name="Oval 16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" name="Oval 17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Oval 18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Oval 19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" name="Oval 20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2" name="Oval 21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" name="Group 23"/>
                <p:cNvGrpSpPr/>
                <p:nvPr/>
              </p:nvGrpSpPr>
              <p:grpSpPr>
                <a:xfrm>
                  <a:off x="3078284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25" name="Oval 24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6" name="Oval 25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7" name="Oval 26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Oval 27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9" name="Oval 28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0" name="Oval 29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Oval 30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Oval 31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Oval 32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Oval 33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" name="Group 34"/>
                <p:cNvGrpSpPr/>
                <p:nvPr/>
              </p:nvGrpSpPr>
              <p:grpSpPr>
                <a:xfrm>
                  <a:off x="3383643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36" name="Oval 35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Oval 36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al 37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Oval 38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Oval 39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Oval 40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Oval 41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Oval 42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Oval 43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Oval 44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" name="Group 45"/>
                <p:cNvGrpSpPr/>
                <p:nvPr/>
              </p:nvGrpSpPr>
              <p:grpSpPr>
                <a:xfrm>
                  <a:off x="3689002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47" name="Oval 46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Oval 47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Oval 48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Oval 49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Oval 50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Oval 51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Oval 52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Oval 53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Oval 54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Oval 55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4" name="Group 56"/>
                <p:cNvGrpSpPr/>
                <p:nvPr/>
              </p:nvGrpSpPr>
              <p:grpSpPr>
                <a:xfrm>
                  <a:off x="3994361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58" name="Oval 57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Oval 58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Oval 59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1" name="Oval 60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Oval 61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Oval 62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Oval 63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Oval 64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Oval 65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Oval 66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up 67"/>
                <p:cNvGrpSpPr/>
                <p:nvPr/>
              </p:nvGrpSpPr>
              <p:grpSpPr>
                <a:xfrm>
                  <a:off x="4299721" y="2615967"/>
                  <a:ext cx="180000" cy="2636071"/>
                  <a:chOff x="2772925" y="2615967"/>
                  <a:chExt cx="180000" cy="2636071"/>
                </a:xfrm>
              </p:grpSpPr>
              <p:sp>
                <p:nvSpPr>
                  <p:cNvPr id="69" name="Oval 68"/>
                  <p:cNvSpPr>
                    <a:spLocks noChangeAspect="1"/>
                  </p:cNvSpPr>
                  <p:nvPr/>
                </p:nvSpPr>
                <p:spPr>
                  <a:xfrm>
                    <a:off x="2772925" y="2888864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Oval 69"/>
                  <p:cNvSpPr>
                    <a:spLocks noChangeAspect="1"/>
                  </p:cNvSpPr>
                  <p:nvPr/>
                </p:nvSpPr>
                <p:spPr>
                  <a:xfrm>
                    <a:off x="2772925" y="3161761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Oval 70"/>
                  <p:cNvSpPr>
                    <a:spLocks noChangeAspect="1"/>
                  </p:cNvSpPr>
                  <p:nvPr/>
                </p:nvSpPr>
                <p:spPr>
                  <a:xfrm>
                    <a:off x="2772925" y="343465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Oval 71"/>
                  <p:cNvSpPr>
                    <a:spLocks noChangeAspect="1"/>
                  </p:cNvSpPr>
                  <p:nvPr/>
                </p:nvSpPr>
                <p:spPr>
                  <a:xfrm>
                    <a:off x="2772925" y="3707555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3" name="Oval 72"/>
                  <p:cNvSpPr>
                    <a:spLocks noChangeAspect="1"/>
                  </p:cNvSpPr>
                  <p:nvPr/>
                </p:nvSpPr>
                <p:spPr>
                  <a:xfrm>
                    <a:off x="2772925" y="3980452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Oval 73"/>
                  <p:cNvSpPr>
                    <a:spLocks noChangeAspect="1"/>
                  </p:cNvSpPr>
                  <p:nvPr/>
                </p:nvSpPr>
                <p:spPr>
                  <a:xfrm>
                    <a:off x="2772925" y="4253349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Oval 74"/>
                  <p:cNvSpPr>
                    <a:spLocks noChangeAspect="1"/>
                  </p:cNvSpPr>
                  <p:nvPr/>
                </p:nvSpPr>
                <p:spPr>
                  <a:xfrm>
                    <a:off x="2772925" y="4526246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Oval 75"/>
                  <p:cNvSpPr>
                    <a:spLocks noChangeAspect="1"/>
                  </p:cNvSpPr>
                  <p:nvPr/>
                </p:nvSpPr>
                <p:spPr>
                  <a:xfrm>
                    <a:off x="2772925" y="4799143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7" name="Oval 76"/>
                  <p:cNvSpPr>
                    <a:spLocks noChangeAspect="1"/>
                  </p:cNvSpPr>
                  <p:nvPr/>
                </p:nvSpPr>
                <p:spPr>
                  <a:xfrm>
                    <a:off x="2772925" y="5072038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Oval 77"/>
                  <p:cNvSpPr>
                    <a:spLocks noChangeAspect="1"/>
                  </p:cNvSpPr>
                  <p:nvPr/>
                </p:nvSpPr>
                <p:spPr>
                  <a:xfrm>
                    <a:off x="2772925" y="2615967"/>
                    <a:ext cx="180000" cy="180000"/>
                  </a:xfrm>
                  <a:prstGeom prst="ellipse">
                    <a:avLst/>
                  </a:prstGeom>
                  <a:solidFill>
                    <a:srgbClr val="CCCC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216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46" name="Group 203"/>
              <p:cNvGrpSpPr/>
              <p:nvPr/>
            </p:nvGrpSpPr>
            <p:grpSpPr>
              <a:xfrm>
                <a:off x="2759641" y="1252918"/>
                <a:ext cx="1106984" cy="1269624"/>
                <a:chOff x="2770072" y="1229928"/>
                <a:chExt cx="1106984" cy="1269624"/>
              </a:xfrm>
              <a:solidFill>
                <a:srgbClr val="CCCCFF"/>
              </a:solidFill>
            </p:grpSpPr>
            <p:sp>
              <p:nvSpPr>
                <p:cNvPr id="155" name="Oval 154"/>
                <p:cNvSpPr>
                  <a:spLocks noChangeAspect="1"/>
                </p:cNvSpPr>
                <p:nvPr/>
              </p:nvSpPr>
              <p:spPr>
                <a:xfrm>
                  <a:off x="2770072" y="1502334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2770072" y="1774740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2770072" y="2047146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8" name="Oval 157"/>
                <p:cNvSpPr>
                  <a:spLocks noChangeAspect="1"/>
                </p:cNvSpPr>
                <p:nvPr/>
              </p:nvSpPr>
              <p:spPr>
                <a:xfrm>
                  <a:off x="2770072" y="2319552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9" name="Oval 158"/>
                <p:cNvSpPr>
                  <a:spLocks noChangeAspect="1"/>
                </p:cNvSpPr>
                <p:nvPr/>
              </p:nvSpPr>
              <p:spPr>
                <a:xfrm>
                  <a:off x="2770072" y="1229928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4" name="Oval 163"/>
                <p:cNvSpPr>
                  <a:spLocks noChangeAspect="1"/>
                </p:cNvSpPr>
                <p:nvPr/>
              </p:nvSpPr>
              <p:spPr>
                <a:xfrm>
                  <a:off x="3079067" y="1502334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1" name="Oval 170"/>
                <p:cNvSpPr>
                  <a:spLocks noChangeAspect="1"/>
                </p:cNvSpPr>
                <p:nvPr/>
              </p:nvSpPr>
              <p:spPr>
                <a:xfrm>
                  <a:off x="3079067" y="1774740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4" name="Oval 173"/>
                <p:cNvSpPr>
                  <a:spLocks noChangeAspect="1"/>
                </p:cNvSpPr>
                <p:nvPr/>
              </p:nvSpPr>
              <p:spPr>
                <a:xfrm>
                  <a:off x="3079067" y="2047146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5" name="Oval 174"/>
                <p:cNvSpPr>
                  <a:spLocks noChangeAspect="1"/>
                </p:cNvSpPr>
                <p:nvPr/>
              </p:nvSpPr>
              <p:spPr>
                <a:xfrm>
                  <a:off x="3079067" y="2319552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6" name="Oval 175"/>
                <p:cNvSpPr>
                  <a:spLocks noChangeAspect="1"/>
                </p:cNvSpPr>
                <p:nvPr/>
              </p:nvSpPr>
              <p:spPr>
                <a:xfrm>
                  <a:off x="3079067" y="1229928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7" name="Oval 176"/>
                <p:cNvSpPr>
                  <a:spLocks noChangeAspect="1"/>
                </p:cNvSpPr>
                <p:nvPr/>
              </p:nvSpPr>
              <p:spPr>
                <a:xfrm>
                  <a:off x="3388062" y="1502334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3" name="Oval 182"/>
                <p:cNvSpPr>
                  <a:spLocks noChangeAspect="1"/>
                </p:cNvSpPr>
                <p:nvPr/>
              </p:nvSpPr>
              <p:spPr>
                <a:xfrm>
                  <a:off x="3388062" y="1774740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4" name="Oval 183"/>
                <p:cNvSpPr>
                  <a:spLocks noChangeAspect="1"/>
                </p:cNvSpPr>
                <p:nvPr/>
              </p:nvSpPr>
              <p:spPr>
                <a:xfrm>
                  <a:off x="3388062" y="2047146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6" name="Oval 185"/>
                <p:cNvSpPr>
                  <a:spLocks noChangeAspect="1"/>
                </p:cNvSpPr>
                <p:nvPr/>
              </p:nvSpPr>
              <p:spPr>
                <a:xfrm>
                  <a:off x="3388062" y="2319552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7" name="Oval 186"/>
                <p:cNvSpPr>
                  <a:spLocks noChangeAspect="1"/>
                </p:cNvSpPr>
                <p:nvPr/>
              </p:nvSpPr>
              <p:spPr>
                <a:xfrm>
                  <a:off x="3388062" y="1229928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8" name="Oval 187"/>
                <p:cNvSpPr>
                  <a:spLocks noChangeAspect="1"/>
                </p:cNvSpPr>
                <p:nvPr/>
              </p:nvSpPr>
              <p:spPr>
                <a:xfrm>
                  <a:off x="3697056" y="1502334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9" name="Oval 188"/>
                <p:cNvSpPr>
                  <a:spLocks noChangeAspect="1"/>
                </p:cNvSpPr>
                <p:nvPr/>
              </p:nvSpPr>
              <p:spPr>
                <a:xfrm>
                  <a:off x="3697056" y="1774740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0" name="Oval 189"/>
                <p:cNvSpPr>
                  <a:spLocks noChangeAspect="1"/>
                </p:cNvSpPr>
                <p:nvPr/>
              </p:nvSpPr>
              <p:spPr>
                <a:xfrm>
                  <a:off x="3697056" y="2047146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3697056" y="2319552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2" name="Oval 191"/>
                <p:cNvSpPr>
                  <a:spLocks noChangeAspect="1"/>
                </p:cNvSpPr>
                <p:nvPr/>
              </p:nvSpPr>
              <p:spPr>
                <a:xfrm>
                  <a:off x="3697056" y="1229928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up 202"/>
              <p:cNvGrpSpPr/>
              <p:nvPr/>
            </p:nvGrpSpPr>
            <p:grpSpPr>
              <a:xfrm>
                <a:off x="3983185" y="1252918"/>
                <a:ext cx="488994" cy="1269624"/>
                <a:chOff x="3993616" y="1228579"/>
                <a:chExt cx="488994" cy="1269624"/>
              </a:xfrm>
              <a:solidFill>
                <a:srgbClr val="CCCCFF"/>
              </a:solidFill>
            </p:grpSpPr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3993616" y="1500985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4" name="Oval 193"/>
                <p:cNvSpPr>
                  <a:spLocks noChangeAspect="1"/>
                </p:cNvSpPr>
                <p:nvPr/>
              </p:nvSpPr>
              <p:spPr>
                <a:xfrm>
                  <a:off x="3993616" y="1773391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5" name="Oval 194"/>
                <p:cNvSpPr>
                  <a:spLocks noChangeAspect="1"/>
                </p:cNvSpPr>
                <p:nvPr/>
              </p:nvSpPr>
              <p:spPr>
                <a:xfrm>
                  <a:off x="3993616" y="2045797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6" name="Oval 195"/>
                <p:cNvSpPr>
                  <a:spLocks noChangeAspect="1"/>
                </p:cNvSpPr>
                <p:nvPr/>
              </p:nvSpPr>
              <p:spPr>
                <a:xfrm>
                  <a:off x="3993616" y="2318203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7" name="Oval 196"/>
                <p:cNvSpPr>
                  <a:spLocks noChangeAspect="1"/>
                </p:cNvSpPr>
                <p:nvPr/>
              </p:nvSpPr>
              <p:spPr>
                <a:xfrm>
                  <a:off x="3993616" y="1228579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8" name="Oval 197"/>
                <p:cNvSpPr>
                  <a:spLocks noChangeAspect="1"/>
                </p:cNvSpPr>
                <p:nvPr/>
              </p:nvSpPr>
              <p:spPr>
                <a:xfrm>
                  <a:off x="4302610" y="1500985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9" name="Oval 198"/>
                <p:cNvSpPr>
                  <a:spLocks noChangeAspect="1"/>
                </p:cNvSpPr>
                <p:nvPr/>
              </p:nvSpPr>
              <p:spPr>
                <a:xfrm>
                  <a:off x="4302610" y="1773391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0" name="Oval 199"/>
                <p:cNvSpPr>
                  <a:spLocks noChangeAspect="1"/>
                </p:cNvSpPr>
                <p:nvPr/>
              </p:nvSpPr>
              <p:spPr>
                <a:xfrm>
                  <a:off x="4302610" y="2045797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1" name="Oval 200"/>
                <p:cNvSpPr>
                  <a:spLocks noChangeAspect="1"/>
                </p:cNvSpPr>
                <p:nvPr/>
              </p:nvSpPr>
              <p:spPr>
                <a:xfrm>
                  <a:off x="4302610" y="2318203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2" name="Oval 201"/>
                <p:cNvSpPr>
                  <a:spLocks noChangeAspect="1"/>
                </p:cNvSpPr>
                <p:nvPr/>
              </p:nvSpPr>
              <p:spPr>
                <a:xfrm>
                  <a:off x="4302610" y="1228579"/>
                  <a:ext cx="180000" cy="180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08" name="Rectangle 207"/>
          <p:cNvSpPr/>
          <p:nvPr/>
        </p:nvSpPr>
        <p:spPr>
          <a:xfrm>
            <a:off x="6042213" y="1546412"/>
            <a:ext cx="1559860" cy="19812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60" dirty="0">
              <a:latin typeface="Calibri" panose="020F0502020204030204" pitchFamily="34" charset="0"/>
            </a:endParaRPr>
          </a:p>
        </p:txBody>
      </p:sp>
      <p:sp>
        <p:nvSpPr>
          <p:cNvPr id="180" name="Text Box 14"/>
          <p:cNvSpPr txBox="1">
            <a:spLocks noChangeArrowheads="1"/>
          </p:cNvSpPr>
          <p:nvPr/>
        </p:nvSpPr>
        <p:spPr bwMode="auto">
          <a:xfrm>
            <a:off x="8270656" y="4517557"/>
            <a:ext cx="320439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200" b="1" dirty="0">
                <a:latin typeface="Calibri" pitchFamily="34" charset="0"/>
              </a:rPr>
              <a:t>Source: </a:t>
            </a:r>
            <a:r>
              <a:rPr lang="en-AU" sz="1200" dirty="0">
                <a:latin typeface="Calibri" pitchFamily="34" charset="0"/>
              </a:rPr>
              <a:t>Green </a:t>
            </a:r>
            <a:r>
              <a:rPr lang="en-AU" sz="1200" i="1" dirty="0">
                <a:latin typeface="Calibri" pitchFamily="34" charset="0"/>
              </a:rPr>
              <a:t>et al</a:t>
            </a:r>
            <a:r>
              <a:rPr lang="en-AU" sz="1200" dirty="0">
                <a:latin typeface="Calibri" pitchFamily="34" charset="0"/>
              </a:rPr>
              <a:t>, </a:t>
            </a:r>
            <a:r>
              <a:rPr lang="en-AU" sz="1200" i="1" dirty="0">
                <a:latin typeface="Calibri" pitchFamily="34" charset="0"/>
              </a:rPr>
              <a:t>J </a:t>
            </a:r>
            <a:r>
              <a:rPr lang="en-AU" sz="1200" i="1" dirty="0" err="1">
                <a:latin typeface="Calibri" pitchFamily="34" charset="0"/>
              </a:rPr>
              <a:t>Clin</a:t>
            </a:r>
            <a:r>
              <a:rPr lang="en-AU" sz="1200" i="1" dirty="0">
                <a:latin typeface="Calibri" pitchFamily="34" charset="0"/>
              </a:rPr>
              <a:t> </a:t>
            </a:r>
            <a:r>
              <a:rPr lang="en-AU" sz="1200" i="1" dirty="0" err="1">
                <a:latin typeface="Calibri" pitchFamily="34" charset="0"/>
              </a:rPr>
              <a:t>Oncol</a:t>
            </a:r>
            <a:r>
              <a:rPr lang="en-AU" sz="1200" i="1" dirty="0">
                <a:latin typeface="Calibri" pitchFamily="34" charset="0"/>
              </a:rPr>
              <a:t>. </a:t>
            </a:r>
            <a:r>
              <a:rPr lang="en-AU" sz="1200" dirty="0">
                <a:latin typeface="Calibri" pitchFamily="34" charset="0"/>
              </a:rPr>
              <a:t>2011; 29:257-263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How many melanomas have been prevented?</a:t>
            </a:r>
            <a:endParaRPr lang="en-AU" sz="336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62" y="1874592"/>
            <a:ext cx="760973" cy="12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>
            <a:spLocks/>
          </p:cNvSpPr>
          <p:nvPr/>
        </p:nvSpPr>
        <p:spPr>
          <a:xfrm>
            <a:off x="4358640" y="6356354"/>
            <a:ext cx="667512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/>
          <a:p>
            <a:pPr algn="r">
              <a:defRPr/>
            </a:pPr>
            <a:r>
              <a:rPr lang="en-US" sz="1080">
                <a:solidFill>
                  <a:srgbClr val="60111D"/>
                </a:solidFill>
                <a:latin typeface="Calibri" pitchFamily="34" charset="0"/>
              </a:rPr>
              <a:t>© Queensland Institute of Medical Research   |   </a:t>
            </a:r>
            <a:fld id="{97103234-84EB-7642-9B66-484630A12280}" type="slidenum">
              <a:rPr lang="en-US" sz="1080">
                <a:solidFill>
                  <a:srgbClr val="60111D"/>
                </a:solidFill>
                <a:latin typeface="Calibri" pitchFamily="34" charset="0"/>
              </a:rPr>
              <a:pPr algn="r">
                <a:defRPr/>
              </a:pPr>
              <a:t>55</a:t>
            </a:fld>
            <a:endParaRPr lang="en-US" sz="1080" dirty="0">
              <a:solidFill>
                <a:srgbClr val="60111D"/>
              </a:solidFill>
              <a:latin typeface="Calibri" pitchFamily="34" charset="0"/>
            </a:endParaRPr>
          </a:p>
        </p:txBody>
      </p:sp>
      <p:grpSp>
        <p:nvGrpSpPr>
          <p:cNvPr id="2" name="Group 204"/>
          <p:cNvGrpSpPr/>
          <p:nvPr/>
        </p:nvGrpSpPr>
        <p:grpSpPr>
          <a:xfrm>
            <a:off x="6149286" y="3543398"/>
            <a:ext cx="1328381" cy="2086847"/>
            <a:chOff x="4616405" y="3162394"/>
            <a:chExt cx="1106984" cy="2086847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461640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1640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1640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1640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1640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61640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61640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61640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4925400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925400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925400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925400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925400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925400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4925400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925400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234395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5234395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234395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234395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5234395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234395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34395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234395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5543389" y="316239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5543389" y="343480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543389" y="3707206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5543389" y="3979612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5543389" y="4252018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5543389" y="4524424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5543389" y="4796830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5543389" y="5069241"/>
              <a:ext cx="180000" cy="180000"/>
            </a:xfrm>
            <a:prstGeom prst="ellipse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1943550" y="3420040"/>
            <a:ext cx="19363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60" b="1" dirty="0">
                <a:solidFill>
                  <a:srgbClr val="002060"/>
                </a:solidFill>
                <a:latin typeface="Calibri" pitchFamily="34" charset="0"/>
              </a:rPr>
              <a:t>Cases of melanoma</a:t>
            </a:r>
          </a:p>
        </p:txBody>
      </p:sp>
      <p:grpSp>
        <p:nvGrpSpPr>
          <p:cNvPr id="8" name="Group 184"/>
          <p:cNvGrpSpPr/>
          <p:nvPr/>
        </p:nvGrpSpPr>
        <p:grpSpPr>
          <a:xfrm>
            <a:off x="3917689" y="1633918"/>
            <a:ext cx="2058526" cy="3999120"/>
            <a:chOff x="2756741" y="1252918"/>
            <a:chExt cx="1715438" cy="3999120"/>
          </a:xfrm>
        </p:grpSpPr>
        <p:grpSp>
          <p:nvGrpSpPr>
            <p:cNvPr id="9" name="Group 176"/>
            <p:cNvGrpSpPr/>
            <p:nvPr/>
          </p:nvGrpSpPr>
          <p:grpSpPr>
            <a:xfrm>
              <a:off x="2756741" y="2615967"/>
              <a:ext cx="1706796" cy="2636071"/>
              <a:chOff x="2772925" y="2615967"/>
              <a:chExt cx="1706796" cy="2636071"/>
            </a:xfrm>
          </p:grpSpPr>
          <p:grpSp>
            <p:nvGrpSpPr>
              <p:cNvPr id="10" name="Group 22"/>
              <p:cNvGrpSpPr/>
              <p:nvPr/>
            </p:nvGrpSpPr>
            <p:grpSpPr>
              <a:xfrm>
                <a:off x="2772925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12" name="Oval 11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" name="Group 23"/>
              <p:cNvGrpSpPr/>
              <p:nvPr/>
            </p:nvGrpSpPr>
            <p:grpSpPr>
              <a:xfrm>
                <a:off x="3078284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Oval 26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al 27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" name="Oval 28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" name="Oval 29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Oval 30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Oval 31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Oval 32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" name="Oval 33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" name="Group 34"/>
              <p:cNvGrpSpPr/>
              <p:nvPr/>
            </p:nvGrpSpPr>
            <p:grpSpPr>
              <a:xfrm>
                <a:off x="3383643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Oval 36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Oval 40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2" name="Oval 41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3" name="Oval 42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5" name="Oval 44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" name="Group 45"/>
              <p:cNvGrpSpPr/>
              <p:nvPr/>
            </p:nvGrpSpPr>
            <p:grpSpPr>
              <a:xfrm>
                <a:off x="3689002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47" name="Oval 46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8" name="Oval 47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Group 56"/>
              <p:cNvGrpSpPr/>
              <p:nvPr/>
            </p:nvGrpSpPr>
            <p:grpSpPr>
              <a:xfrm>
                <a:off x="3994361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0" name="Oval 59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Oval 60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Oval 61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3" name="Oval 62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Oval 63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5" name="Oval 64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" name="Oval 65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up 67"/>
              <p:cNvGrpSpPr/>
              <p:nvPr/>
            </p:nvGrpSpPr>
            <p:grpSpPr>
              <a:xfrm>
                <a:off x="4299721" y="2615967"/>
                <a:ext cx="180000" cy="2636071"/>
                <a:chOff x="2772925" y="2615967"/>
                <a:chExt cx="180000" cy="2636071"/>
              </a:xfrm>
            </p:grpSpPr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2772925" y="2888864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0" name="Oval 69"/>
                <p:cNvSpPr>
                  <a:spLocks noChangeAspect="1"/>
                </p:cNvSpPr>
                <p:nvPr/>
              </p:nvSpPr>
              <p:spPr>
                <a:xfrm>
                  <a:off x="2772925" y="3161761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1" name="Oval 70"/>
                <p:cNvSpPr>
                  <a:spLocks noChangeAspect="1"/>
                </p:cNvSpPr>
                <p:nvPr/>
              </p:nvSpPr>
              <p:spPr>
                <a:xfrm>
                  <a:off x="2772925" y="343465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2772925" y="3707555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2772925" y="3980452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>
                <a:xfrm>
                  <a:off x="2772925" y="4253349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2772925" y="4526246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>
                <a:xfrm>
                  <a:off x="2772925" y="4799143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2772925" y="5072038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>
                <a:xfrm>
                  <a:off x="2772925" y="2615967"/>
                  <a:ext cx="180000" cy="180000"/>
                </a:xfrm>
                <a:prstGeom prst="ellipse">
                  <a:avLst/>
                </a:prstGeom>
                <a:solidFill>
                  <a:srgbClr val="CCCC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6" name="Group 203"/>
            <p:cNvGrpSpPr/>
            <p:nvPr/>
          </p:nvGrpSpPr>
          <p:grpSpPr>
            <a:xfrm>
              <a:off x="2759641" y="1252918"/>
              <a:ext cx="1106984" cy="1269624"/>
              <a:chOff x="2770072" y="1229928"/>
              <a:chExt cx="1106984" cy="1269624"/>
            </a:xfrm>
            <a:solidFill>
              <a:srgbClr val="CCCCFF"/>
            </a:solidFill>
          </p:grpSpPr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2770072" y="1502334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2770072" y="1774740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2770072" y="2047146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2770072" y="2319552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Oval 158"/>
              <p:cNvSpPr>
                <a:spLocks noChangeAspect="1"/>
              </p:cNvSpPr>
              <p:nvPr/>
            </p:nvSpPr>
            <p:spPr>
              <a:xfrm>
                <a:off x="2770072" y="1229928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3079067" y="1502334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3079067" y="1774740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3079067" y="2047146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Oval 174"/>
              <p:cNvSpPr>
                <a:spLocks noChangeAspect="1"/>
              </p:cNvSpPr>
              <p:nvPr/>
            </p:nvSpPr>
            <p:spPr>
              <a:xfrm>
                <a:off x="3079067" y="2319552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Oval 175"/>
              <p:cNvSpPr>
                <a:spLocks noChangeAspect="1"/>
              </p:cNvSpPr>
              <p:nvPr/>
            </p:nvSpPr>
            <p:spPr>
              <a:xfrm>
                <a:off x="3079067" y="1229928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>
              <a:xfrm>
                <a:off x="3388062" y="1502334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Oval 182"/>
              <p:cNvSpPr>
                <a:spLocks noChangeAspect="1"/>
              </p:cNvSpPr>
              <p:nvPr/>
            </p:nvSpPr>
            <p:spPr>
              <a:xfrm>
                <a:off x="3388062" y="1774740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3388062" y="2047146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3388062" y="2319552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3388062" y="1229928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3697056" y="1502334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3697056" y="1774740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3697056" y="2047146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3697056" y="2319552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>
              <a:xfrm>
                <a:off x="3697056" y="1229928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7" name="Group 202"/>
            <p:cNvGrpSpPr/>
            <p:nvPr/>
          </p:nvGrpSpPr>
          <p:grpSpPr>
            <a:xfrm>
              <a:off x="3983185" y="1252918"/>
              <a:ext cx="488994" cy="1269624"/>
              <a:chOff x="3993616" y="1228579"/>
              <a:chExt cx="488994" cy="1269624"/>
            </a:xfrm>
            <a:solidFill>
              <a:srgbClr val="CCCCFF"/>
            </a:solidFill>
          </p:grpSpPr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3993616" y="1500985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3993616" y="1773391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>
              <a:xfrm>
                <a:off x="3993616" y="2045797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Oval 195"/>
              <p:cNvSpPr>
                <a:spLocks noChangeAspect="1"/>
              </p:cNvSpPr>
              <p:nvPr/>
            </p:nvSpPr>
            <p:spPr>
              <a:xfrm>
                <a:off x="3993616" y="2318203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>
              <a:xfrm>
                <a:off x="3993616" y="1228579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4302610" y="1500985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Oval 198"/>
              <p:cNvSpPr>
                <a:spLocks noChangeAspect="1"/>
              </p:cNvSpPr>
              <p:nvPr/>
            </p:nvSpPr>
            <p:spPr>
              <a:xfrm>
                <a:off x="4302610" y="1773391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>
              <a:xfrm>
                <a:off x="4302610" y="2045797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4302610" y="2318203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4302610" y="1228579"/>
                <a:ext cx="180000" cy="1800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68" name="Group 208"/>
          <p:cNvGrpSpPr/>
          <p:nvPr/>
        </p:nvGrpSpPr>
        <p:grpSpPr>
          <a:xfrm>
            <a:off x="6042213" y="1546412"/>
            <a:ext cx="1559860" cy="1981200"/>
            <a:chOff x="4527176" y="1165412"/>
            <a:chExt cx="1299883" cy="1981200"/>
          </a:xfrm>
        </p:grpSpPr>
        <p:grpSp>
          <p:nvGrpSpPr>
            <p:cNvPr id="79" name="Group 205"/>
            <p:cNvGrpSpPr/>
            <p:nvPr/>
          </p:nvGrpSpPr>
          <p:grpSpPr>
            <a:xfrm>
              <a:off x="4616405" y="1255552"/>
              <a:ext cx="1106984" cy="1814436"/>
              <a:chOff x="4616405" y="1255552"/>
              <a:chExt cx="1106984" cy="1814436"/>
            </a:xfrm>
            <a:solidFill>
              <a:srgbClr val="FFFF66">
                <a:alpha val="50196"/>
              </a:srgbClr>
            </a:solidFill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4616405" y="2889988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4616405" y="2617582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4925400" y="2889988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4925400" y="2617582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>
              <a:xfrm>
                <a:off x="5234395" y="2889988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Oval 121"/>
              <p:cNvSpPr>
                <a:spLocks noChangeAspect="1"/>
              </p:cNvSpPr>
              <p:nvPr/>
            </p:nvSpPr>
            <p:spPr>
              <a:xfrm>
                <a:off x="5234395" y="2617582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Oval 128"/>
              <p:cNvSpPr>
                <a:spLocks noChangeAspect="1"/>
              </p:cNvSpPr>
              <p:nvPr/>
            </p:nvSpPr>
            <p:spPr>
              <a:xfrm>
                <a:off x="5543389" y="2889988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Oval 137"/>
              <p:cNvSpPr>
                <a:spLocks noChangeAspect="1"/>
              </p:cNvSpPr>
              <p:nvPr/>
            </p:nvSpPr>
            <p:spPr>
              <a:xfrm>
                <a:off x="5543389" y="2617582"/>
                <a:ext cx="180000" cy="18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16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95" name="Group 175"/>
              <p:cNvGrpSpPr/>
              <p:nvPr/>
            </p:nvGrpSpPr>
            <p:grpSpPr>
              <a:xfrm>
                <a:off x="4616405" y="1255552"/>
                <a:ext cx="1106984" cy="1269624"/>
                <a:chOff x="4616405" y="1255552"/>
                <a:chExt cx="1106984" cy="1269624"/>
              </a:xfrm>
              <a:grpFill/>
            </p:grpSpPr>
            <p:sp>
              <p:nvSpPr>
                <p:cNvPr id="90" name="Oval 89"/>
                <p:cNvSpPr>
                  <a:spLocks noChangeAspect="1"/>
                </p:cNvSpPr>
                <p:nvPr/>
              </p:nvSpPr>
              <p:spPr>
                <a:xfrm>
                  <a:off x="4616405" y="1527958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Oval 90"/>
                <p:cNvSpPr>
                  <a:spLocks noChangeAspect="1"/>
                </p:cNvSpPr>
                <p:nvPr/>
              </p:nvSpPr>
              <p:spPr>
                <a:xfrm>
                  <a:off x="4616405" y="1800364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2" name="Oval 91"/>
                <p:cNvSpPr>
                  <a:spLocks noChangeAspect="1"/>
                </p:cNvSpPr>
                <p:nvPr/>
              </p:nvSpPr>
              <p:spPr>
                <a:xfrm>
                  <a:off x="4616405" y="2072770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Oval 92"/>
                <p:cNvSpPr>
                  <a:spLocks noChangeAspect="1"/>
                </p:cNvSpPr>
                <p:nvPr/>
              </p:nvSpPr>
              <p:spPr>
                <a:xfrm>
                  <a:off x="4616405" y="2345176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Oval 93"/>
                <p:cNvSpPr>
                  <a:spLocks noChangeAspect="1"/>
                </p:cNvSpPr>
                <p:nvPr/>
              </p:nvSpPr>
              <p:spPr>
                <a:xfrm>
                  <a:off x="4616405" y="1255552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7" name="Oval 106"/>
                <p:cNvSpPr>
                  <a:spLocks noChangeAspect="1"/>
                </p:cNvSpPr>
                <p:nvPr/>
              </p:nvSpPr>
              <p:spPr>
                <a:xfrm>
                  <a:off x="4925400" y="1527958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8" name="Oval 107"/>
                <p:cNvSpPr>
                  <a:spLocks noChangeAspect="1"/>
                </p:cNvSpPr>
                <p:nvPr/>
              </p:nvSpPr>
              <p:spPr>
                <a:xfrm>
                  <a:off x="4925400" y="1800364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4925400" y="2072770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4925400" y="2345176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1" name="Oval 110"/>
                <p:cNvSpPr>
                  <a:spLocks noChangeAspect="1"/>
                </p:cNvSpPr>
                <p:nvPr/>
              </p:nvSpPr>
              <p:spPr>
                <a:xfrm>
                  <a:off x="4925400" y="1255552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3" name="Oval 122"/>
                <p:cNvSpPr>
                  <a:spLocks noChangeAspect="1"/>
                </p:cNvSpPr>
                <p:nvPr/>
              </p:nvSpPr>
              <p:spPr>
                <a:xfrm>
                  <a:off x="5234395" y="1527958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4" name="Oval 123"/>
                <p:cNvSpPr>
                  <a:spLocks noChangeAspect="1"/>
                </p:cNvSpPr>
                <p:nvPr/>
              </p:nvSpPr>
              <p:spPr>
                <a:xfrm>
                  <a:off x="5234395" y="1800364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5" name="Oval 124"/>
                <p:cNvSpPr>
                  <a:spLocks noChangeAspect="1"/>
                </p:cNvSpPr>
                <p:nvPr/>
              </p:nvSpPr>
              <p:spPr>
                <a:xfrm>
                  <a:off x="5234395" y="2072770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/>
              </p:nvSpPr>
              <p:spPr>
                <a:xfrm>
                  <a:off x="5234395" y="2345176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/>
              </p:nvSpPr>
              <p:spPr>
                <a:xfrm>
                  <a:off x="5234395" y="1255552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9" name="Oval 138"/>
                <p:cNvSpPr>
                  <a:spLocks noChangeAspect="1"/>
                </p:cNvSpPr>
                <p:nvPr/>
              </p:nvSpPr>
              <p:spPr>
                <a:xfrm>
                  <a:off x="5543389" y="1527958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0" name="Oval 139"/>
                <p:cNvSpPr>
                  <a:spLocks noChangeAspect="1"/>
                </p:cNvSpPr>
                <p:nvPr/>
              </p:nvSpPr>
              <p:spPr>
                <a:xfrm>
                  <a:off x="5543389" y="1800364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1" name="Oval 140"/>
                <p:cNvSpPr>
                  <a:spLocks noChangeAspect="1"/>
                </p:cNvSpPr>
                <p:nvPr/>
              </p:nvSpPr>
              <p:spPr>
                <a:xfrm>
                  <a:off x="5543389" y="2072770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2" name="Oval 141"/>
                <p:cNvSpPr>
                  <a:spLocks noChangeAspect="1"/>
                </p:cNvSpPr>
                <p:nvPr/>
              </p:nvSpPr>
              <p:spPr>
                <a:xfrm>
                  <a:off x="5543389" y="2345176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3" name="Oval 142"/>
                <p:cNvSpPr>
                  <a:spLocks noChangeAspect="1"/>
                </p:cNvSpPr>
                <p:nvPr/>
              </p:nvSpPr>
              <p:spPr>
                <a:xfrm>
                  <a:off x="5543389" y="1255552"/>
                  <a:ext cx="180000" cy="18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160" dirty="0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8" name="Rectangle 207"/>
            <p:cNvSpPr/>
            <p:nvPr/>
          </p:nvSpPr>
          <p:spPr>
            <a:xfrm>
              <a:off x="4527176" y="1165412"/>
              <a:ext cx="1299883" cy="1981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latin typeface="Calibri" panose="020F0502020204030204" pitchFamily="34" charset="0"/>
              </a:endParaRPr>
            </a:p>
          </p:txBody>
        </p:sp>
      </p:grpSp>
      <p:sp>
        <p:nvSpPr>
          <p:cNvPr id="213" name="Text Box 14"/>
          <p:cNvSpPr txBox="1">
            <a:spLocks noChangeArrowheads="1"/>
          </p:cNvSpPr>
          <p:nvPr/>
        </p:nvSpPr>
        <p:spPr bwMode="auto">
          <a:xfrm>
            <a:off x="8270656" y="4517557"/>
            <a:ext cx="320439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200" b="1" dirty="0">
                <a:latin typeface="Calibri" pitchFamily="34" charset="0"/>
              </a:rPr>
              <a:t>Source: </a:t>
            </a:r>
            <a:r>
              <a:rPr lang="en-AU" sz="1200" dirty="0">
                <a:latin typeface="Calibri" pitchFamily="34" charset="0"/>
              </a:rPr>
              <a:t>Green </a:t>
            </a:r>
            <a:r>
              <a:rPr lang="en-AU" sz="1200" i="1" dirty="0">
                <a:latin typeface="Calibri" pitchFamily="34" charset="0"/>
              </a:rPr>
              <a:t>et al</a:t>
            </a:r>
            <a:r>
              <a:rPr lang="en-AU" sz="1200" dirty="0">
                <a:latin typeface="Calibri" pitchFamily="34" charset="0"/>
              </a:rPr>
              <a:t>, </a:t>
            </a:r>
            <a:r>
              <a:rPr lang="en-AU" sz="1200" i="1" dirty="0">
                <a:latin typeface="Calibri" pitchFamily="34" charset="0"/>
              </a:rPr>
              <a:t>J </a:t>
            </a:r>
            <a:r>
              <a:rPr lang="en-AU" sz="1200" i="1" dirty="0" err="1">
                <a:latin typeface="Calibri" pitchFamily="34" charset="0"/>
              </a:rPr>
              <a:t>Clin</a:t>
            </a:r>
            <a:r>
              <a:rPr lang="en-AU" sz="1200" i="1" dirty="0">
                <a:latin typeface="Calibri" pitchFamily="34" charset="0"/>
              </a:rPr>
              <a:t> </a:t>
            </a:r>
            <a:r>
              <a:rPr lang="en-AU" sz="1200" i="1" dirty="0" err="1">
                <a:latin typeface="Calibri" pitchFamily="34" charset="0"/>
              </a:rPr>
              <a:t>Oncol</a:t>
            </a:r>
            <a:r>
              <a:rPr lang="en-AU" sz="1200" i="1" dirty="0">
                <a:latin typeface="Calibri" pitchFamily="34" charset="0"/>
              </a:rPr>
              <a:t>. </a:t>
            </a:r>
            <a:r>
              <a:rPr lang="en-AU" sz="1200" dirty="0">
                <a:latin typeface="Calibri" pitchFamily="34" charset="0"/>
              </a:rPr>
              <a:t>2011; 29:257-263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How many melanomas have been prevented?</a:t>
            </a:r>
            <a:endParaRPr lang="en-AU" sz="336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03" name="Group 185"/>
          <p:cNvGrpSpPr/>
          <p:nvPr/>
        </p:nvGrpSpPr>
        <p:grpSpPr>
          <a:xfrm>
            <a:off x="3911507" y="5817070"/>
            <a:ext cx="2093892" cy="704675"/>
            <a:chOff x="2751589" y="5436066"/>
            <a:chExt cx="1744910" cy="704675"/>
          </a:xfrm>
        </p:grpSpPr>
        <p:sp>
          <p:nvSpPr>
            <p:cNvPr id="205" name="Rectangle 204"/>
            <p:cNvSpPr/>
            <p:nvPr/>
          </p:nvSpPr>
          <p:spPr>
            <a:xfrm>
              <a:off x="2751589" y="5436066"/>
              <a:ext cx="1744910" cy="704675"/>
            </a:xfrm>
            <a:prstGeom prst="rect">
              <a:avLst/>
            </a:prstGeom>
            <a:solidFill>
              <a:srgbClr val="CCCC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864841" y="5634515"/>
              <a:ext cx="151840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80" b="1" dirty="0">
                  <a:latin typeface="Calibri" pitchFamily="34" charset="0"/>
                </a:rPr>
                <a:t>no sunscreen </a:t>
              </a:r>
            </a:p>
          </p:txBody>
        </p:sp>
      </p:grpSp>
      <p:grpSp>
        <p:nvGrpSpPr>
          <p:cNvPr id="207" name="Group 186"/>
          <p:cNvGrpSpPr/>
          <p:nvPr/>
        </p:nvGrpSpPr>
        <p:grpSpPr>
          <a:xfrm>
            <a:off x="5886282" y="5817065"/>
            <a:ext cx="1822088" cy="704674"/>
            <a:chOff x="4397230" y="5436066"/>
            <a:chExt cx="1518407" cy="704675"/>
          </a:xfrm>
        </p:grpSpPr>
        <p:sp>
          <p:nvSpPr>
            <p:cNvPr id="209" name="Rectangle 208"/>
            <p:cNvSpPr/>
            <p:nvPr/>
          </p:nvSpPr>
          <p:spPr>
            <a:xfrm>
              <a:off x="4540541" y="5436066"/>
              <a:ext cx="1231784" cy="704675"/>
            </a:xfrm>
            <a:prstGeom prst="rect">
              <a:avLst/>
            </a:prstGeom>
            <a:solidFill>
              <a:srgbClr val="80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16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4397230" y="5634515"/>
              <a:ext cx="151840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80" b="1" dirty="0">
                  <a:latin typeface="Calibri" pitchFamily="34" charset="0"/>
                </a:rPr>
                <a:t>daily sunscreen </a:t>
              </a: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7715818" y="1383953"/>
            <a:ext cx="1254445" cy="4440230"/>
            <a:chOff x="5921844" y="1002950"/>
            <a:chExt cx="1045371" cy="4440230"/>
          </a:xfrm>
        </p:grpSpPr>
        <p:sp>
          <p:nvSpPr>
            <p:cNvPr id="212" name="TextBox 211"/>
            <p:cNvSpPr txBox="1"/>
            <p:nvPr/>
          </p:nvSpPr>
          <p:spPr>
            <a:xfrm>
              <a:off x="5936108" y="2992304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0.5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936108" y="5055382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0.0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5936108" y="1002950"/>
              <a:ext cx="7068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920" b="1" dirty="0">
                  <a:latin typeface="Calibri" pitchFamily="34" charset="0"/>
                </a:rPr>
                <a:t>1.0</a:t>
              </a:r>
            </a:p>
          </p:txBody>
        </p:sp>
        <p:grpSp>
          <p:nvGrpSpPr>
            <p:cNvPr id="216" name="Group 209"/>
            <p:cNvGrpSpPr/>
            <p:nvPr/>
          </p:nvGrpSpPr>
          <p:grpSpPr>
            <a:xfrm>
              <a:off x="5921844" y="1166070"/>
              <a:ext cx="1045371" cy="4077049"/>
              <a:chOff x="5921844" y="1166070"/>
              <a:chExt cx="1045371" cy="4077049"/>
            </a:xfrm>
          </p:grpSpPr>
          <p:sp>
            <p:nvSpPr>
              <p:cNvPr id="217" name="TextBox 216"/>
              <p:cNvSpPr txBox="1"/>
              <p:nvPr/>
            </p:nvSpPr>
            <p:spPr>
              <a:xfrm rot="5400000">
                <a:off x="6195098" y="3064916"/>
                <a:ext cx="122107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920" b="1" dirty="0">
                    <a:latin typeface="Calibri" pitchFamily="34" charset="0"/>
                  </a:rPr>
                  <a:t>Rate ratio</a:t>
                </a: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6098796" y="1166070"/>
                <a:ext cx="0" cy="40770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6011844" y="1089092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6011844" y="5142806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6011844" y="3083506"/>
                <a:ext cx="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8581139" y="874455"/>
            <a:ext cx="19359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Ink Free" panose="03080402000500000000" pitchFamily="66" charset="0"/>
              </a:rPr>
              <a:t>“Prevented </a:t>
            </a:r>
          </a:p>
          <a:p>
            <a:pPr algn="ctr"/>
            <a:r>
              <a:rPr lang="en-AU" sz="2400" b="1" dirty="0">
                <a:latin typeface="Ink Free" panose="03080402000500000000" pitchFamily="66" charset="0"/>
              </a:rPr>
              <a:t>Fraction”</a:t>
            </a:r>
          </a:p>
        </p:txBody>
      </p:sp>
      <p:sp>
        <p:nvSpPr>
          <p:cNvPr id="128" name="Bent Arrow 127"/>
          <p:cNvSpPr/>
          <p:nvPr/>
        </p:nvSpPr>
        <p:spPr>
          <a:xfrm rot="16200000" flipH="1">
            <a:off x="7517304" y="504168"/>
            <a:ext cx="274708" cy="1837153"/>
          </a:xfrm>
          <a:prstGeom prst="bentArrow">
            <a:avLst>
              <a:gd name="adj1" fmla="val 16457"/>
              <a:gd name="adj2" fmla="val 26546"/>
              <a:gd name="adj3" fmla="val 50000"/>
              <a:gd name="adj4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6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452354"/>
              </p:ext>
            </p:extLst>
          </p:nvPr>
        </p:nvGraphicFramePr>
        <p:xfrm>
          <a:off x="1038285" y="2070161"/>
          <a:ext cx="7447482" cy="247032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052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440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Agent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2644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Prevalence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864" marR="54864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Cancer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Effect size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28">
                <a:tc rowSpan="2">
                  <a:txBody>
                    <a:bodyPr/>
                    <a:lstStyle/>
                    <a:p>
                      <a:pPr algn="l"/>
                      <a:r>
                        <a:rPr lang="en-AU" sz="2800" b="1" i="0" dirty="0" smtClean="0">
                          <a:latin typeface="Calibri" pitchFamily="34" charset="0"/>
                        </a:rPr>
                        <a:t>Sunscreen</a:t>
                      </a:r>
                    </a:p>
                    <a:p>
                      <a:pPr algn="l"/>
                      <a:r>
                        <a:rPr lang="en-AU" sz="1800" i="1" dirty="0" smtClean="0">
                          <a:latin typeface="Calibri" pitchFamily="34" charset="0"/>
                        </a:rPr>
                        <a:t>Regular use SPF15+ when outdoors</a:t>
                      </a:r>
                      <a:endParaRPr lang="en-AU" sz="1800" i="1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M / F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	</a:t>
                      </a:r>
                    </a:p>
                    <a:p>
                      <a:pPr algn="ctr"/>
                      <a:endParaRPr lang="en-AU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21% /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	</a:t>
                      </a:r>
                      <a:r>
                        <a:rPr lang="en-AU" sz="2800" b="1" dirty="0" smtClean="0">
                          <a:latin typeface="Calibri" pitchFamily="34" charset="0"/>
                        </a:rPr>
                        <a:t>35%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 marL="54864" marR="54864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Melanoma</a:t>
                      </a: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0.50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(0.24-1.02)</a:t>
                      </a:r>
                      <a:endParaRPr lang="en-AU" sz="20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SCC Skin</a:t>
                      </a:r>
                    </a:p>
                  </a:txBody>
                  <a:tcPr marL="109728" marR="109728" anchor="ctr">
                    <a:solidFill>
                      <a:srgbClr val="CCC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0.65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(0.45-0.94)</a:t>
                      </a:r>
                      <a:endParaRPr lang="en-AU" sz="20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CC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How many </a:t>
            </a:r>
            <a:r>
              <a:rPr lang="en-AU" sz="3360" b="1" dirty="0" smtClean="0">
                <a:solidFill>
                  <a:schemeClr val="bg1"/>
                </a:solidFill>
                <a:latin typeface="Calibri" pitchFamily="34" charset="0"/>
              </a:rPr>
              <a:t>skin cancers </a:t>
            </a: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have been prevented?</a:t>
            </a:r>
          </a:p>
        </p:txBody>
      </p:sp>
    </p:spTree>
    <p:extLst>
      <p:ext uri="{BB962C8B-B14F-4D97-AF65-F5344CB8AC3E}">
        <p14:creationId xmlns:p14="http://schemas.microsoft.com/office/powerpoint/2010/main" val="4042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662255"/>
              </p:ext>
            </p:extLst>
          </p:nvPr>
        </p:nvGraphicFramePr>
        <p:xfrm>
          <a:off x="1038285" y="2070161"/>
          <a:ext cx="10188187" cy="246888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052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0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Agent</a:t>
                      </a:r>
                      <a:endParaRPr lang="en-AU" sz="24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Prevalence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864" marR="54864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Cancer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Effect size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 prevented (PF)</a:t>
                      </a:r>
                      <a:endParaRPr lang="en-AU" sz="2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28">
                <a:tc rowSpan="2">
                  <a:txBody>
                    <a:bodyPr/>
                    <a:lstStyle/>
                    <a:p>
                      <a:pPr algn="l"/>
                      <a:r>
                        <a:rPr lang="en-AU" sz="2800" b="1" i="0" dirty="0" smtClean="0">
                          <a:latin typeface="Calibri" pitchFamily="34" charset="0"/>
                        </a:rPr>
                        <a:t>Sunscreen</a:t>
                      </a:r>
                    </a:p>
                    <a:p>
                      <a:pPr algn="l"/>
                      <a:r>
                        <a:rPr lang="en-AU" sz="1800" i="1" dirty="0" smtClean="0">
                          <a:latin typeface="Calibri" pitchFamily="34" charset="0"/>
                        </a:rPr>
                        <a:t>Regular use SPF15+ when outdoors</a:t>
                      </a:r>
                      <a:endParaRPr lang="en-AU" sz="1800" i="1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M / F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	</a:t>
                      </a:r>
                    </a:p>
                    <a:p>
                      <a:pPr algn="ctr"/>
                      <a:endParaRPr lang="en-AU" sz="2800" b="1" dirty="0" smtClean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21% /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	</a:t>
                      </a:r>
                      <a:r>
                        <a:rPr lang="en-AU" sz="2800" b="1" dirty="0" smtClean="0">
                          <a:latin typeface="Calibri" pitchFamily="34" charset="0"/>
                        </a:rPr>
                        <a:t>35%</a:t>
                      </a:r>
                      <a:endParaRPr lang="en-AU" sz="2800" b="1" dirty="0">
                        <a:latin typeface="Calibri" pitchFamily="34" charset="0"/>
                      </a:endParaRPr>
                    </a:p>
                  </a:txBody>
                  <a:tcPr marL="54864" marR="54864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Melanoma</a:t>
                      </a: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0.50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(0.24-1.02)</a:t>
                      </a:r>
                      <a:endParaRPr lang="en-AU" sz="20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1,729 	</a:t>
                      </a:r>
                      <a:r>
                        <a:rPr lang="en-AU" sz="2800" b="1" kern="1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(14%)</a:t>
                      </a:r>
                      <a:endParaRPr lang="en-AU" sz="2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2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 smtClean="0">
                          <a:latin typeface="Calibri" panose="020F0502020204030204" pitchFamily="34" charset="0"/>
                        </a:rPr>
                        <a:t>SCC Skin</a:t>
                      </a:r>
                    </a:p>
                  </a:txBody>
                  <a:tcPr marL="109728" marR="109728" anchor="ctr">
                    <a:solidFill>
                      <a:srgbClr val="CCC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smtClean="0">
                          <a:latin typeface="Calibri" pitchFamily="34" charset="0"/>
                        </a:rPr>
                        <a:t>0.65</a:t>
                      </a:r>
                      <a:r>
                        <a:rPr lang="en-AU" sz="2800" dirty="0" smtClean="0">
                          <a:latin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(0.45-0.94)</a:t>
                      </a:r>
                      <a:endParaRPr lang="en-AU" sz="2000" dirty="0">
                        <a:latin typeface="Calibri" pitchFamily="34" charset="0"/>
                      </a:endParaRPr>
                    </a:p>
                  </a:txBody>
                  <a:tcPr marL="109728" marR="109728" anchor="ctr">
                    <a:solidFill>
                      <a:srgbClr val="CCCDC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28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14,192 </a:t>
                      </a:r>
                      <a:r>
                        <a:rPr lang="en-AU" sz="2800" b="1" kern="12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(9.3%)</a:t>
                      </a:r>
                      <a:endParaRPr lang="en-AU" sz="2800" b="1" kern="1200" dirty="0">
                        <a:solidFill>
                          <a:srgbClr val="FF000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anchor="ctr">
                    <a:solidFill>
                      <a:srgbClr val="CC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How many </a:t>
            </a:r>
            <a:r>
              <a:rPr lang="en-AU" sz="3360" b="1" dirty="0" smtClean="0">
                <a:solidFill>
                  <a:schemeClr val="bg1"/>
                </a:solidFill>
                <a:latin typeface="Calibri" pitchFamily="34" charset="0"/>
              </a:rPr>
              <a:t>skin cancers </a:t>
            </a:r>
            <a:r>
              <a:rPr lang="en-AU" sz="3360" b="1" dirty="0">
                <a:solidFill>
                  <a:schemeClr val="bg1"/>
                </a:solidFill>
                <a:latin typeface="Calibri" pitchFamily="34" charset="0"/>
              </a:rPr>
              <a:t>have been prevented?</a:t>
            </a:r>
          </a:p>
        </p:txBody>
      </p:sp>
    </p:spTree>
    <p:extLst>
      <p:ext uri="{BB962C8B-B14F-4D97-AF65-F5344CB8AC3E}">
        <p14:creationId xmlns:p14="http://schemas.microsoft.com/office/powerpoint/2010/main" val="6753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0" y="6470650"/>
            <a:ext cx="2154238" cy="274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US" dirty="0"/>
              <a:t>QIMR Berghofer Medical Research Institute   </a:t>
            </a:r>
            <a:r>
              <a:rPr lang="en-US" dirty="0" smtClean="0"/>
              <a:t>|   </a:t>
            </a:r>
            <a:fld id="{97103234-84EB-7642-9B66-484630A12280}" type="slidenum">
              <a:rPr lang="en-US" smtClean="0"/>
              <a:pPr algn="r"/>
              <a:t>58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363" y="1084521"/>
            <a:ext cx="53162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AU" sz="20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potential impact fraction (PIF) </a:t>
            </a:r>
            <a:r>
              <a:rPr lang="en-A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is the proportional change in disease incidence following a change in the prevalence of exposure to a causal factor</a:t>
            </a:r>
          </a:p>
          <a:p>
            <a:endParaRPr lang="en-AU" i="1" dirty="0">
              <a:latin typeface="Calibri" panose="020F0502020204030204" pitchFamily="34" charset="0"/>
            </a:endParaRPr>
          </a:p>
          <a:p>
            <a:pPr algn="r"/>
            <a:r>
              <a:rPr lang="en-AU" sz="1200" dirty="0" err="1">
                <a:latin typeface="Calibri" panose="020F0502020204030204" pitchFamily="34" charset="0"/>
              </a:rPr>
              <a:t>Barendregt</a:t>
            </a:r>
            <a:r>
              <a:rPr lang="en-AU" sz="1200" dirty="0">
                <a:latin typeface="Calibri" panose="020F0502020204030204" pitchFamily="34" charset="0"/>
              </a:rPr>
              <a:t> (2010). J </a:t>
            </a:r>
            <a:r>
              <a:rPr lang="en-AU" sz="1200" dirty="0" err="1">
                <a:latin typeface="Calibri" panose="020F0502020204030204" pitchFamily="34" charset="0"/>
              </a:rPr>
              <a:t>Epidemiol</a:t>
            </a:r>
            <a:r>
              <a:rPr lang="en-AU" sz="1200" dirty="0">
                <a:latin typeface="Calibri" panose="020F0502020204030204" pitchFamily="34" charset="0"/>
              </a:rPr>
              <a:t> Community Health 64: 209-2012  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92" y="1109354"/>
            <a:ext cx="5321209" cy="54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What </a:t>
            </a:r>
            <a:r>
              <a:rPr lang="en-AU" sz="3360" b="1" i="1" u="sng">
                <a:solidFill>
                  <a:schemeClr val="bg1"/>
                </a:solidFill>
                <a:latin typeface="Calibri" pitchFamily="34" charset="0"/>
              </a:rPr>
              <a:t>might</a:t>
            </a: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 be achieved? </a:t>
            </a:r>
            <a:r>
              <a:rPr lang="en-AU" sz="2880" b="1" i="1">
                <a:solidFill>
                  <a:srgbClr val="FFFF00"/>
                </a:solidFill>
                <a:latin typeface="Calibri" pitchFamily="34" charset="0"/>
              </a:rPr>
              <a:t>Modelling sunscreen use…</a:t>
            </a:r>
            <a:endParaRPr lang="en-AU" sz="336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8764"/>
              </p:ext>
            </p:extLst>
          </p:nvPr>
        </p:nvGraphicFramePr>
        <p:xfrm>
          <a:off x="1387200" y="1220644"/>
          <a:ext cx="9417600" cy="4319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103"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Model </a:t>
                      </a:r>
                      <a:endParaRPr lang="en-AU" sz="2400" dirty="0">
                        <a:latin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solidFill>
                      <a:srgbClr val="2644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smtClean="0">
                          <a:latin typeface="Calibri" panose="020F0502020204030204" pitchFamily="34" charset="0"/>
                        </a:rPr>
                        <a:t>Key Assumptions</a:t>
                      </a:r>
                      <a:endParaRPr lang="en-AU" sz="2400" dirty="0">
                        <a:latin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79">
                <a:tc>
                  <a:txBody>
                    <a:bodyPr/>
                    <a:lstStyle/>
                    <a:p>
                      <a:r>
                        <a:rPr lang="en-AU" sz="19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Theoretical maximum</a:t>
                      </a:r>
                      <a:endParaRPr lang="en-AU" sz="19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solidFill>
                      <a:srgbClr val="CCCD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7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100% sunscreen use, immediate</a:t>
                      </a:r>
                      <a:r>
                        <a:rPr lang="en-AU" sz="17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uptake, immediate effect</a:t>
                      </a:r>
                      <a:endParaRPr lang="en-AU" sz="1700" dirty="0">
                        <a:solidFill>
                          <a:srgbClr val="00206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Full Uptake</a:t>
                      </a:r>
                      <a:endParaRPr lang="en-A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100% sunscreen use,</a:t>
                      </a:r>
                      <a:r>
                        <a:rPr lang="en-US" sz="1700" baseline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over 10 years</a:t>
                      </a:r>
                      <a:endParaRPr lang="en-A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Partial </a:t>
                      </a:r>
                      <a:r>
                        <a:rPr lang="en-US" sz="19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Uptake</a:t>
                      </a:r>
                      <a:endParaRPr lang="en-A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Sunscreen use increases by 5% 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p.a., </a:t>
                      </a: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over 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 years</a:t>
                      </a:r>
                      <a:endParaRPr lang="en-A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Working-age intervention</a:t>
                      </a:r>
                      <a:endParaRPr lang="en-A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100% sunscreen use, people </a:t>
                      </a: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of “prime” working-age (20-45 years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), 100</a:t>
                      </a: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% usage continues as 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cohort ages</a:t>
                      </a:r>
                      <a:endParaRPr lang="en-A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School-based intervention</a:t>
                      </a:r>
                      <a:endParaRPr lang="en-A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100% sunscreen use, school-aged </a:t>
                      </a: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children (0-17 years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),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% usage continues as </a:t>
                      </a:r>
                      <a:r>
                        <a:rPr lang="en-US" sz="17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cohort ages</a:t>
                      </a:r>
                      <a:endParaRPr lang="en-A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82296" marR="8229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What </a:t>
            </a:r>
            <a:r>
              <a:rPr lang="en-AU" sz="3360" b="1" i="1" u="sng">
                <a:solidFill>
                  <a:schemeClr val="bg1"/>
                </a:solidFill>
                <a:latin typeface="Calibri" pitchFamily="34" charset="0"/>
              </a:rPr>
              <a:t>might</a:t>
            </a: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 be achieved? </a:t>
            </a:r>
            <a:r>
              <a:rPr lang="en-AU" sz="2880" b="1" i="1">
                <a:solidFill>
                  <a:srgbClr val="FFFF00"/>
                </a:solidFill>
                <a:latin typeface="Calibri" pitchFamily="34" charset="0"/>
              </a:rPr>
              <a:t>Modelling sunscreen use…</a:t>
            </a:r>
            <a:endParaRPr lang="en-AU" sz="336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384" y="867705"/>
            <a:ext cx="260661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43200" rIns="43200" rtlCol="0">
            <a:spAutoFit/>
          </a:bodyPr>
          <a:lstStyle/>
          <a:p>
            <a:pPr algn="r"/>
            <a:r>
              <a:rPr lang="en-AU" sz="1200" b="1" dirty="0">
                <a:latin typeface="Calibri" panose="020F0502020204030204" pitchFamily="34" charset="0"/>
              </a:rPr>
              <a:t>Source</a:t>
            </a:r>
            <a:r>
              <a:rPr lang="en-AU" sz="1200" dirty="0">
                <a:latin typeface="Calibri" panose="020F0502020204030204" pitchFamily="34" charset="0"/>
              </a:rPr>
              <a:t>: Olsen et al. </a:t>
            </a:r>
            <a:r>
              <a:rPr lang="en-AU" sz="1200" i="1" dirty="0">
                <a:latin typeface="Calibri" panose="020F0502020204030204" pitchFamily="34" charset="0"/>
              </a:rPr>
              <a:t>Br J </a:t>
            </a:r>
            <a:r>
              <a:rPr lang="en-AU" sz="1200" i="1" dirty="0" err="1">
                <a:latin typeface="Calibri" panose="020F0502020204030204" pitchFamily="34" charset="0"/>
              </a:rPr>
              <a:t>Dermatol</a:t>
            </a:r>
            <a:r>
              <a:rPr lang="en-AU" sz="1200" i="1" dirty="0">
                <a:latin typeface="Calibri" panose="020F0502020204030204" pitchFamily="34" charset="0"/>
              </a:rPr>
              <a:t> 2018</a:t>
            </a:r>
            <a:endParaRPr lang="en-A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55005"/>
              </p:ext>
            </p:extLst>
          </p:nvPr>
        </p:nvGraphicFramePr>
        <p:xfrm>
          <a:off x="1607476" y="2287439"/>
          <a:ext cx="4488524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082605"/>
              </p:ext>
            </p:extLst>
          </p:nvPr>
        </p:nvGraphicFramePr>
        <p:xfrm>
          <a:off x="6096000" y="2287439"/>
          <a:ext cx="449513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56161" y="1765189"/>
            <a:ext cx="145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Calibri" panose="020F0502020204030204" pitchFamily="34" charset="0"/>
              </a:rPr>
              <a:t>Males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4926" y="1765189"/>
            <a:ext cx="145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latin typeface="Calibri" panose="020F0502020204030204" pitchFamily="34" charset="0"/>
              </a:rPr>
              <a:t>Females</a:t>
            </a:r>
            <a:endParaRPr lang="en-AU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30298" y="2456950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14,568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2610" y="2779912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6,800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2036" y="2777408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8,351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76" y="3065620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4,835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0002" y="3063116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6,734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94419" y="3398935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4,102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3845" y="3398935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anose="020F0502020204030204" pitchFamily="34" charset="0"/>
              </a:rPr>
              <a:t>6,409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1247" y="2456951"/>
            <a:ext cx="69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19,993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cancers in Australia </a:t>
            </a:r>
            <a:r>
              <a:rPr lang="en-AU" sz="3200" b="1" i="1" kern="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counts</a:t>
            </a:r>
            <a:endParaRPr lang="en-AU" sz="3200" b="1" i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26762" y="588743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  <a:endParaRPr lang="en-AU" dirty="0"/>
          </a:p>
        </p:txBody>
      </p:sp>
      <p:pic>
        <p:nvPicPr>
          <p:cNvPr id="8194" name="Picture 2" descr="9+ Thousand Burden Icon Royalty-Free Images, Stock Photos &amp; Pictures | 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6" y="797062"/>
            <a:ext cx="1626030" cy="16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0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7" y="601675"/>
            <a:ext cx="6726326" cy="5654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8994" y="680701"/>
            <a:ext cx="51633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Calibri" panose="020F0502020204030204" pitchFamily="34" charset="0"/>
              </a:rPr>
              <a:t>“Theoretical maximum”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384" y="867705"/>
            <a:ext cx="260661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43200" rIns="43200" rtlCol="0">
            <a:spAutoFit/>
          </a:bodyPr>
          <a:lstStyle/>
          <a:p>
            <a:pPr algn="r"/>
            <a:r>
              <a:rPr lang="en-AU" sz="1200" b="1" dirty="0">
                <a:latin typeface="Calibri" panose="020F0502020204030204" pitchFamily="34" charset="0"/>
              </a:rPr>
              <a:t>Source</a:t>
            </a:r>
            <a:r>
              <a:rPr lang="en-AU" sz="1200" dirty="0">
                <a:latin typeface="Calibri" panose="020F0502020204030204" pitchFamily="34" charset="0"/>
              </a:rPr>
              <a:t>: Olsen et al. </a:t>
            </a:r>
            <a:r>
              <a:rPr lang="en-AU" sz="1200" i="1" dirty="0">
                <a:latin typeface="Calibri" panose="020F0502020204030204" pitchFamily="34" charset="0"/>
              </a:rPr>
              <a:t>Br J </a:t>
            </a:r>
            <a:r>
              <a:rPr lang="en-AU" sz="1200" i="1" dirty="0" err="1">
                <a:latin typeface="Calibri" panose="020F0502020204030204" pitchFamily="34" charset="0"/>
              </a:rPr>
              <a:t>Dermatol</a:t>
            </a:r>
            <a:r>
              <a:rPr lang="en-AU" sz="1200" i="1" dirty="0">
                <a:latin typeface="Calibri" panose="020F0502020204030204" pitchFamily="34" charset="0"/>
              </a:rPr>
              <a:t> 2018</a:t>
            </a:r>
            <a:endParaRPr lang="en-AU" sz="12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What </a:t>
            </a:r>
            <a:r>
              <a:rPr lang="en-AU" sz="3360" b="1" i="1" u="sng">
                <a:solidFill>
                  <a:schemeClr val="bg1"/>
                </a:solidFill>
                <a:latin typeface="Calibri" pitchFamily="34" charset="0"/>
              </a:rPr>
              <a:t>might</a:t>
            </a: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 be achieved? </a:t>
            </a:r>
            <a:r>
              <a:rPr lang="en-AU" sz="2880" b="1" i="1">
                <a:solidFill>
                  <a:srgbClr val="FFFF00"/>
                </a:solidFill>
                <a:latin typeface="Calibri" pitchFamily="34" charset="0"/>
              </a:rPr>
              <a:t>Modelling sunscreen use…</a:t>
            </a:r>
            <a:endParaRPr lang="en-AU" sz="336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59165" y="2508896"/>
            <a:ext cx="26203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40" b="1" dirty="0">
                <a:latin typeface="Calibri" panose="020F0502020204030204" pitchFamily="34" charset="0"/>
              </a:rPr>
              <a:t>Melanomas prevented </a:t>
            </a:r>
          </a:p>
          <a:p>
            <a:r>
              <a:rPr lang="en-AU" sz="1440" b="1" dirty="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8" name="Right Brace 7"/>
          <p:cNvSpPr/>
          <p:nvPr/>
        </p:nvSpPr>
        <p:spPr>
          <a:xfrm>
            <a:off x="9221695" y="2058943"/>
            <a:ext cx="237468" cy="1453901"/>
          </a:xfrm>
          <a:prstGeom prst="rightBrace">
            <a:avLst>
              <a:gd name="adj1" fmla="val 4885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16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7" y="601675"/>
            <a:ext cx="6726326" cy="5654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34287" y="2156800"/>
            <a:ext cx="19878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40" b="1" dirty="0">
                <a:latin typeface="Calibri" panose="020F0502020204030204" pitchFamily="34" charset="0"/>
              </a:rPr>
              <a:t>Melanomas prevented </a:t>
            </a:r>
          </a:p>
          <a:p>
            <a:r>
              <a:rPr lang="en-AU" sz="1440" b="1" dirty="0">
                <a:latin typeface="Calibri" panose="020F0502020204030204" pitchFamily="34" charset="0"/>
              </a:rPr>
              <a:t>16%</a:t>
            </a:r>
          </a:p>
        </p:txBody>
      </p:sp>
      <p:sp>
        <p:nvSpPr>
          <p:cNvPr id="5" name="Right Brace 4"/>
          <p:cNvSpPr/>
          <p:nvPr/>
        </p:nvSpPr>
        <p:spPr>
          <a:xfrm>
            <a:off x="9196822" y="2096848"/>
            <a:ext cx="237469" cy="439970"/>
          </a:xfrm>
          <a:prstGeom prst="rightBrace">
            <a:avLst>
              <a:gd name="adj1" fmla="val 4885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16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0507" y="1097251"/>
            <a:ext cx="43003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60" dirty="0">
                <a:latin typeface="Calibri" panose="020F0502020204030204" pitchFamily="34" charset="0"/>
              </a:rPr>
              <a:t>“Plausible model”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6093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What </a:t>
            </a:r>
            <a:r>
              <a:rPr lang="en-AU" sz="3360" b="1" i="1" u="sng">
                <a:solidFill>
                  <a:schemeClr val="bg1"/>
                </a:solidFill>
                <a:latin typeface="Calibri" pitchFamily="34" charset="0"/>
              </a:rPr>
              <a:t>might</a:t>
            </a:r>
            <a:r>
              <a:rPr lang="en-AU" sz="3360" b="1">
                <a:solidFill>
                  <a:schemeClr val="bg1"/>
                </a:solidFill>
                <a:latin typeface="Calibri" pitchFamily="34" charset="0"/>
              </a:rPr>
              <a:t> be achieved? </a:t>
            </a:r>
            <a:r>
              <a:rPr lang="en-AU" sz="2880" b="1" i="1">
                <a:solidFill>
                  <a:srgbClr val="FFFF00"/>
                </a:solidFill>
                <a:latin typeface="Calibri" pitchFamily="34" charset="0"/>
              </a:rPr>
              <a:t>Modelling sunscreen use…</a:t>
            </a:r>
            <a:endParaRPr lang="en-AU" sz="336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384" y="867705"/>
            <a:ext cx="260661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43200" rIns="43200" rtlCol="0">
            <a:spAutoFit/>
          </a:bodyPr>
          <a:lstStyle/>
          <a:p>
            <a:pPr algn="r"/>
            <a:r>
              <a:rPr lang="en-AU" sz="1200" b="1" dirty="0">
                <a:latin typeface="Calibri" panose="020F0502020204030204" pitchFamily="34" charset="0"/>
              </a:rPr>
              <a:t>Source</a:t>
            </a:r>
            <a:r>
              <a:rPr lang="en-AU" sz="1200" dirty="0">
                <a:latin typeface="Calibri" panose="020F0502020204030204" pitchFamily="34" charset="0"/>
              </a:rPr>
              <a:t>: Olsen et al. </a:t>
            </a:r>
            <a:r>
              <a:rPr lang="en-AU" sz="1200" i="1" dirty="0">
                <a:latin typeface="Calibri" panose="020F0502020204030204" pitchFamily="34" charset="0"/>
              </a:rPr>
              <a:t>Br J </a:t>
            </a:r>
            <a:r>
              <a:rPr lang="en-AU" sz="1200" i="1" dirty="0" err="1">
                <a:latin typeface="Calibri" panose="020F0502020204030204" pitchFamily="34" charset="0"/>
              </a:rPr>
              <a:t>Dermatol</a:t>
            </a:r>
            <a:r>
              <a:rPr lang="en-AU" sz="1200" i="1" dirty="0">
                <a:latin typeface="Calibri" panose="020F0502020204030204" pitchFamily="34" charset="0"/>
              </a:rPr>
              <a:t> 2018</a:t>
            </a:r>
            <a:endParaRPr lang="en-AU" sz="12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4687" y="627865"/>
            <a:ext cx="47098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Increase sunscreen at 5% p.a.</a:t>
            </a:r>
          </a:p>
        </p:txBody>
      </p:sp>
    </p:spTree>
    <p:extLst>
      <p:ext uri="{BB962C8B-B14F-4D97-AF65-F5344CB8AC3E}">
        <p14:creationId xmlns:p14="http://schemas.microsoft.com/office/powerpoint/2010/main" val="20121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6579" y="5429497"/>
            <a:ext cx="537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alibri" panose="020F0502020204030204" pitchFamily="34" charset="0"/>
              </a:rPr>
              <a:t>61 causal associations (</a:t>
            </a:r>
            <a:r>
              <a:rPr lang="en-AU" i="1" dirty="0">
                <a:latin typeface="Calibri" panose="020F0502020204030204" pitchFamily="34" charset="0"/>
              </a:rPr>
              <a:t>+ supplementary associations)</a:t>
            </a:r>
            <a:endParaRPr lang="en-AU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35" y="1355725"/>
            <a:ext cx="876793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982092" y="2859450"/>
            <a:ext cx="253327" cy="2439663"/>
            <a:chOff x="8398825" y="2863169"/>
            <a:chExt cx="253327" cy="2439663"/>
          </a:xfrm>
        </p:grpSpPr>
        <p:sp>
          <p:nvSpPr>
            <p:cNvPr id="3" name="TextBox 2"/>
            <p:cNvSpPr txBox="1"/>
            <p:nvPr/>
          </p:nvSpPr>
          <p:spPr>
            <a:xfrm>
              <a:off x="8398825" y="2863169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8825" y="3051087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98825" y="3239002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98825" y="3426918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98825" y="3614835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98825" y="3802751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98825" y="3990666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98825" y="4178582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98825" y="4366499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98825" y="4554414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98825" y="4742330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98825" y="4930247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00152" y="5118166"/>
              <a:ext cx="252000" cy="18466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 anchor="ctr">
              <a:spAutoFit/>
            </a:bodyPr>
            <a:lstStyle/>
            <a:p>
              <a:pPr algn="r"/>
              <a:r>
                <a:rPr lang="en-AU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So, how many cancers in total are potentially preventable?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3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4294967295"/>
          </p:nvPr>
        </p:nvSpPr>
        <p:spPr>
          <a:xfrm>
            <a:off x="2704446" y="1258784"/>
            <a:ext cx="6783109" cy="33385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AU" b="1" dirty="0" smtClean="0">
                <a:solidFill>
                  <a:schemeClr val="tx1"/>
                </a:solidFill>
                <a:latin typeface="+mn-lt"/>
              </a:rPr>
              <a:t>Primary analysis – combined PAF 32%</a:t>
            </a:r>
          </a:p>
          <a:p>
            <a:pPr lvl="3"/>
            <a:r>
              <a:rPr lang="en-AU" sz="2400" dirty="0" smtClean="0">
                <a:latin typeface="+mn-lt"/>
                <a:sym typeface="Symbol"/>
              </a:rPr>
              <a:t> 36,626 cancers</a:t>
            </a:r>
          </a:p>
          <a:p>
            <a:pPr lvl="3"/>
            <a:r>
              <a:rPr lang="en-AU" sz="2400" dirty="0" smtClean="0">
                <a:latin typeface="+mn-lt"/>
              </a:rPr>
              <a:t>33% in men </a:t>
            </a:r>
          </a:p>
          <a:p>
            <a:pPr lvl="3"/>
            <a:r>
              <a:rPr lang="en-AU" sz="2400" dirty="0" smtClean="0">
                <a:latin typeface="+mn-lt"/>
              </a:rPr>
              <a:t>31% in women </a:t>
            </a:r>
            <a:r>
              <a:rPr lang="en-AU" sz="2400" dirty="0" smtClean="0">
                <a:latin typeface="+mn-lt"/>
                <a:sym typeface="Symbol"/>
              </a:rPr>
              <a:t> </a:t>
            </a:r>
          </a:p>
          <a:p>
            <a:r>
              <a:rPr lang="en-AU" b="1" dirty="0" smtClean="0">
                <a:solidFill>
                  <a:schemeClr val="tx1"/>
                </a:solidFill>
                <a:latin typeface="+mn-lt"/>
              </a:rPr>
              <a:t>Supplementary cancers – combined PAF 33% </a:t>
            </a:r>
          </a:p>
          <a:p>
            <a:pPr lvl="3"/>
            <a:r>
              <a:rPr lang="en-AU" sz="2400" dirty="0" smtClean="0">
                <a:latin typeface="+mn-lt"/>
                <a:sym typeface="Symbol"/>
              </a:rPr>
              <a:t> 37,778 cancers</a:t>
            </a:r>
          </a:p>
          <a:p>
            <a:pPr lvl="3"/>
            <a:r>
              <a:rPr lang="en-AU" sz="2400" dirty="0" smtClean="0">
                <a:latin typeface="+mn-lt"/>
              </a:rPr>
              <a:t>34% in men </a:t>
            </a:r>
          </a:p>
          <a:p>
            <a:pPr lvl="3"/>
            <a:r>
              <a:rPr lang="en-AU" sz="2400" dirty="0" smtClean="0">
                <a:latin typeface="+mn-lt"/>
              </a:rPr>
              <a:t>32% in women</a:t>
            </a:r>
            <a:endParaRPr lang="en-AU" sz="2400" dirty="0" smtClean="0">
              <a:latin typeface="+mn-lt"/>
              <a:sym typeface="Symbol"/>
            </a:endParaRPr>
          </a:p>
          <a:p>
            <a:pPr>
              <a:buNone/>
            </a:pPr>
            <a:endParaRPr lang="en-AU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20380" y="4706224"/>
            <a:ext cx="8351240" cy="1415772"/>
            <a:chOff x="335560" y="4706224"/>
            <a:chExt cx="8351240" cy="1415772"/>
          </a:xfrm>
        </p:grpSpPr>
        <p:sp>
          <p:nvSpPr>
            <p:cNvPr id="10" name="TextBox 9"/>
            <p:cNvSpPr txBox="1"/>
            <p:nvPr/>
          </p:nvSpPr>
          <p:spPr>
            <a:xfrm>
              <a:off x="335560" y="4706224"/>
              <a:ext cx="2520000" cy="14157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lvl="1" indent="-342900" algn="ctr"/>
              <a:r>
                <a:rPr lang="en-AU" sz="1600" b="1" i="1" dirty="0">
                  <a:solidFill>
                    <a:srgbClr val="FFFF00"/>
                  </a:solidFill>
                </a:rPr>
                <a:t>Overweight and obesity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Melanoma (men only)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Thyroid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Non-Hodgkin’s lymphoma 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Multiple myeloma 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Leukaemia</a:t>
              </a:r>
              <a:endParaRPr lang="en-AU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1180" y="4706224"/>
              <a:ext cx="2520000" cy="83099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AU" sz="1600" b="1" i="1" dirty="0">
                  <a:solidFill>
                    <a:srgbClr val="FFFF00"/>
                  </a:solidFill>
                </a:rPr>
                <a:t>Insufficient breast feeding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 Ovary</a:t>
              </a:r>
            </a:p>
            <a:p>
              <a:pPr algn="ctr"/>
              <a:endParaRPr lang="en-AU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66800" y="4706224"/>
              <a:ext cx="2520000" cy="10156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AU" sz="1600" b="1" i="1" dirty="0">
                  <a:solidFill>
                    <a:srgbClr val="FFFF00"/>
                  </a:solidFill>
                </a:rPr>
                <a:t>HRT</a:t>
              </a:r>
              <a:r>
                <a:rPr lang="en-AU" sz="1600" b="1" i="1" dirty="0">
                  <a:solidFill>
                    <a:schemeClr val="bg1"/>
                  </a:solidFill>
                </a:rPr>
                <a:t> 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Breast (Oestrogen-only) </a:t>
              </a:r>
            </a:p>
            <a:p>
              <a:pPr marL="92075" lvl="1" indent="-92075">
                <a:buFont typeface="+mj-lt"/>
                <a:buAutoNum type="arabicPeriod"/>
              </a:pPr>
              <a:r>
                <a:rPr lang="en-AU" sz="1400" dirty="0">
                  <a:solidFill>
                    <a:schemeClr val="bg1"/>
                  </a:solidFill>
                </a:rPr>
                <a:t>Ovary (Combined)</a:t>
              </a:r>
            </a:p>
            <a:p>
              <a:pPr algn="ctr"/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76897" y="2772888"/>
            <a:ext cx="8650386" cy="1782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So, how many cancers in total are potentially preventable?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64</a:t>
            </a:fld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50740071"/>
              </p:ext>
            </p:extLst>
          </p:nvPr>
        </p:nvGraphicFramePr>
        <p:xfrm>
          <a:off x="1855596" y="1442197"/>
          <a:ext cx="828989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70493" y="5162552"/>
            <a:ext cx="2687541" cy="7770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827478" y="1669775"/>
            <a:ext cx="2687541" cy="3856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865578" y="2832694"/>
            <a:ext cx="2687541" cy="398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865578" y="4774925"/>
            <a:ext cx="2687541" cy="3856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770492" y="3650975"/>
            <a:ext cx="2687541" cy="3856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Total PAFs for each exposure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65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01144504"/>
              </p:ext>
            </p:extLst>
          </p:nvPr>
        </p:nvGraphicFramePr>
        <p:xfrm>
          <a:off x="1855596" y="1442197"/>
          <a:ext cx="828989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70493" y="2781301"/>
            <a:ext cx="2687541" cy="31583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827478" y="1669775"/>
            <a:ext cx="2687541" cy="6829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671409"/>
              </p:ext>
            </p:extLst>
          </p:nvPr>
        </p:nvGraphicFramePr>
        <p:xfrm>
          <a:off x="4515019" y="1532890"/>
          <a:ext cx="4226151" cy="111252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17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Meat-related cancers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Colon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anose="020F0502020204030204" pitchFamily="34" charset="0"/>
                        </a:rPr>
                        <a:t>1700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Rectum 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anose="020F0502020204030204" pitchFamily="34" charset="0"/>
                        </a:rPr>
                        <a:t>914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552404"/>
              </p:ext>
            </p:extLst>
          </p:nvPr>
        </p:nvGraphicFramePr>
        <p:xfrm>
          <a:off x="4515019" y="2884806"/>
          <a:ext cx="4226151" cy="74168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17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Fibre-related cancers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err="1" smtClean="0">
                          <a:latin typeface="Calibri" panose="020F0502020204030204" pitchFamily="34" charset="0"/>
                        </a:rPr>
                        <a:t>Colorectum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itchFamily="34" charset="0"/>
                        </a:rPr>
                        <a:t>2609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370292"/>
              </p:ext>
            </p:extLst>
          </p:nvPr>
        </p:nvGraphicFramePr>
        <p:xfrm>
          <a:off x="4515019" y="3856990"/>
          <a:ext cx="4226151" cy="222504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317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Fruit + </a:t>
                      </a:r>
                      <a:r>
                        <a:rPr lang="en-AU" sz="1800" dirty="0" err="1" smtClean="0">
                          <a:latin typeface="Calibri" panose="020F0502020204030204" pitchFamily="34" charset="0"/>
                        </a:rPr>
                        <a:t>vege</a:t>
                      </a:r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-related cancers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Lung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anose="020F0502020204030204" pitchFamily="34" charset="0"/>
                        </a:rPr>
                        <a:t>989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Oral cavity / pharynx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itchFamily="34" charset="0"/>
                        </a:rPr>
                        <a:t>370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Oesophagus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itchFamily="34" charset="0"/>
                        </a:rPr>
                        <a:t>270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itchFamily="34" charset="0"/>
                        </a:rPr>
                        <a:t>Stomach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itchFamily="34" charset="0"/>
                        </a:rPr>
                        <a:t>152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itchFamily="34" charset="0"/>
                        </a:rPr>
                        <a:t>Larynx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1800" b="1" dirty="0" smtClean="0">
                          <a:latin typeface="Calibri" pitchFamily="34" charset="0"/>
                        </a:rPr>
                        <a:t>75</a:t>
                      </a:r>
                      <a:endParaRPr lang="en-AU" sz="18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Total PAFs for each exposure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66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251694296"/>
              </p:ext>
            </p:extLst>
          </p:nvPr>
        </p:nvGraphicFramePr>
        <p:xfrm>
          <a:off x="1855596" y="1442197"/>
          <a:ext cx="828989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232355"/>
              </p:ext>
            </p:extLst>
          </p:nvPr>
        </p:nvGraphicFramePr>
        <p:xfrm>
          <a:off x="4565420" y="1354594"/>
          <a:ext cx="4749661" cy="53963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292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10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Infection-related cancers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Agent</a:t>
                      </a:r>
                      <a:endParaRPr lang="en-AU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Calibri" panose="020F0502020204030204" pitchFamily="34" charset="0"/>
                        </a:rPr>
                        <a:t>Excess</a:t>
                      </a:r>
                      <a:endParaRPr lang="en-AU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Cervix</a:t>
                      </a:r>
                      <a:endParaRPr lang="en-AU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HNSCC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Anus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Vulva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Vagina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Penis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Kaposi </a:t>
                      </a: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Sarcoma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HIV/KSHV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Liver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HBV/HCV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Stomach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H. Pylori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5985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Non-Hodgkin’s </a:t>
                      </a: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Lymphoma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 pylori</a:t>
                      </a: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EBV, HCV, HIV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Hodgkin’s </a:t>
                      </a: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Lymphoma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EBV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Nasopharynx</a:t>
                      </a:r>
                      <a:endParaRPr lang="en-AU" sz="1200" i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EBV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770493" y="3546284"/>
            <a:ext cx="2687541" cy="239334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827478" y="1669775"/>
            <a:ext cx="2687541" cy="155845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770493" y="1682476"/>
            <a:ext cx="249670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3,421 cancers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Total PAFs for each exposure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67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68818"/>
              </p:ext>
            </p:extLst>
          </p:nvPr>
        </p:nvGraphicFramePr>
        <p:xfrm>
          <a:off x="2424000" y="1080000"/>
          <a:ext cx="7394122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Top 10 cancers (M) - % preventable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68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703550"/>
              </p:ext>
            </p:extLst>
          </p:nvPr>
        </p:nvGraphicFramePr>
        <p:xfrm>
          <a:off x="2424000" y="1080000"/>
          <a:ext cx="738986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Top 10 cancers (F) - % preventable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329030"/>
              </p:ext>
            </p:extLst>
          </p:nvPr>
        </p:nvGraphicFramePr>
        <p:xfrm>
          <a:off x="3252316" y="1225345"/>
          <a:ext cx="6972430" cy="527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655066" y="1349597"/>
            <a:ext cx="2698814" cy="1002544"/>
            <a:chOff x="170821" y="763674"/>
            <a:chExt cx="2698814" cy="1125415"/>
          </a:xfrm>
        </p:grpSpPr>
        <p:sp>
          <p:nvSpPr>
            <p:cNvPr id="4" name="Rectangle 3"/>
            <p:cNvSpPr/>
            <p:nvPr/>
          </p:nvSpPr>
          <p:spPr>
            <a:xfrm>
              <a:off x="1812897" y="763674"/>
              <a:ext cx="1056738" cy="11254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21" y="763678"/>
              <a:ext cx="1507253" cy="51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2400" b="1" dirty="0">
                  <a:latin typeface="Calibri" panose="020F0502020204030204" pitchFamily="34" charset="0"/>
                </a:rPr>
                <a:t>PAF &gt;80%</a:t>
              </a:r>
              <a:endParaRPr lang="en-AU" sz="32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792" y="2352142"/>
            <a:ext cx="2982089" cy="1767150"/>
            <a:chOff x="-127221" y="1890730"/>
            <a:chExt cx="2982089" cy="1997982"/>
          </a:xfrm>
        </p:grpSpPr>
        <p:sp>
          <p:nvSpPr>
            <p:cNvPr id="5" name="Rectangle 4"/>
            <p:cNvSpPr/>
            <p:nvPr/>
          </p:nvSpPr>
          <p:spPr>
            <a:xfrm>
              <a:off x="1798130" y="1890730"/>
              <a:ext cx="1056738" cy="19979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27221" y="1890730"/>
              <a:ext cx="1805295" cy="52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2400" b="1" dirty="0">
                  <a:latin typeface="Calibri" panose="020F0502020204030204" pitchFamily="34" charset="0"/>
                </a:rPr>
                <a:t>PAF 40-80%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57024" y="4119293"/>
            <a:ext cx="2996856" cy="1987779"/>
            <a:chOff x="-127221" y="3888712"/>
            <a:chExt cx="2996856" cy="1335751"/>
          </a:xfrm>
        </p:grpSpPr>
        <p:sp>
          <p:nvSpPr>
            <p:cNvPr id="6" name="Rectangle 5"/>
            <p:cNvSpPr/>
            <p:nvPr/>
          </p:nvSpPr>
          <p:spPr>
            <a:xfrm>
              <a:off x="1812897" y="3888712"/>
              <a:ext cx="1056738" cy="13357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27221" y="3888712"/>
              <a:ext cx="1805295" cy="31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2400" b="1" dirty="0">
                  <a:latin typeface="Calibri" panose="020F0502020204030204" pitchFamily="34" charset="0"/>
                </a:rPr>
                <a:t>PAF 20-40%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>
                <a:solidFill>
                  <a:schemeClr val="bg1"/>
                </a:solidFill>
                <a:latin typeface="Calibri" pitchFamily="34" charset="0"/>
              </a:rPr>
              <a:t>Cancers with highest preventable fractions</a:t>
            </a:r>
          </a:p>
        </p:txBody>
      </p:sp>
    </p:spTree>
    <p:extLst>
      <p:ext uri="{BB962C8B-B14F-4D97-AF65-F5344CB8AC3E}">
        <p14:creationId xmlns:p14="http://schemas.microsoft.com/office/powerpoint/2010/main" val="51719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747854"/>
              </p:ext>
            </p:extLst>
          </p:nvPr>
        </p:nvGraphicFramePr>
        <p:xfrm>
          <a:off x="4518906" y="1400551"/>
          <a:ext cx="3694816" cy="471384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237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Site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AU" sz="20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Non-melanoma </a:t>
                      </a: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skin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120,724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Prostate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44,540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Unknown </a:t>
                      </a: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site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43,639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Bowel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28,537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Breast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27,340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Leukaemia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25,790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Lymphoma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23,292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Lung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21,006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Myelodysplasia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17,707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Melanoma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12,916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40" marR="81240" marT="40620" marB="40620"/>
                </a:tc>
                <a:extLst>
                  <a:ext uri="{0D108BD9-81ED-4DB2-BD59-A6C34878D82A}">
                    <a16:rowId xmlns:a16="http://schemas.microsoft.com/office/drawing/2014/main" val="2188693565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cancers for Australia </a:t>
            </a:r>
            <a:r>
              <a:rPr lang="en-AU" sz="3200" b="1" i="1" kern="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hospitalisations</a:t>
            </a:r>
            <a:endParaRPr lang="en-AU" sz="3200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36827" y="5816453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kern="0" dirty="0">
                <a:latin typeface="Calibri" panose="020F0502020204030204" pitchFamily="34" charset="0"/>
                <a:cs typeface="Calibri" panose="020F0502020204030204" pitchFamily="34" charset="0"/>
              </a:rPr>
              <a:t>2019-20</a:t>
            </a:r>
            <a:endParaRPr lang="en-AU" dirty="0"/>
          </a:p>
        </p:txBody>
      </p:sp>
      <p:pic>
        <p:nvPicPr>
          <p:cNvPr id="5" name="Picture 2" descr="9+ Thousand Burden Icon Royalty-Free Images, Stock Photos &amp; Pictures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6" y="797062"/>
            <a:ext cx="1626030" cy="16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1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70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47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20241120"/>
              </p:ext>
            </p:extLst>
          </p:nvPr>
        </p:nvGraphicFramePr>
        <p:xfrm>
          <a:off x="3234267" y="171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52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2"/>
          <a:stretch/>
        </p:blipFill>
        <p:spPr>
          <a:xfrm>
            <a:off x="120816" y="22793"/>
            <a:ext cx="4585291" cy="5522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2"/>
          <a:stretch/>
        </p:blipFill>
        <p:spPr>
          <a:xfrm>
            <a:off x="4633697" y="857553"/>
            <a:ext cx="3708000" cy="6058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9" y="1032094"/>
            <a:ext cx="3636000" cy="590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5"/>
          <a:stretch/>
        </p:blipFill>
        <p:spPr>
          <a:xfrm>
            <a:off x="8410109" y="2"/>
            <a:ext cx="3708000" cy="982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6"/>
          <a:stretch/>
        </p:blipFill>
        <p:spPr>
          <a:xfrm>
            <a:off x="4633697" y="0"/>
            <a:ext cx="3708000" cy="1041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036" y="5769569"/>
            <a:ext cx="235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858 citations (GS)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96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AU" dirty="0" smtClean="0"/>
              <a:t>QIMR Berghofer Medical Research Institute</a:t>
            </a:r>
            <a:r>
              <a:rPr lang="en-US" dirty="0" smtClean="0"/>
              <a:t>   |   </a:t>
            </a:r>
            <a:fld id="{97103234-84EB-7642-9B66-484630A12280}" type="slidenum">
              <a:rPr lang="en-US" smtClean="0"/>
              <a:pPr algn="r"/>
              <a:t>72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824592" y="519742"/>
            <a:ext cx="3962854" cy="6269197"/>
            <a:chOff x="5515936" y="167481"/>
            <a:chExt cx="3608565" cy="5357229"/>
          </a:xfrm>
        </p:grpSpPr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936" y="167481"/>
              <a:ext cx="3600000" cy="13004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936" y="1356895"/>
              <a:ext cx="3600000" cy="11035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936" y="2349416"/>
              <a:ext cx="3600000" cy="8636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936" y="3101999"/>
              <a:ext cx="3600000" cy="1031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936" y="4022671"/>
              <a:ext cx="3600000" cy="9011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1" y="4812720"/>
              <a:ext cx="3600000" cy="711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090">
            <a:off x="686185" y="704294"/>
            <a:ext cx="2492906" cy="3630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27" y="723484"/>
            <a:ext cx="3237414" cy="179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0" y="5228916"/>
            <a:ext cx="3762681" cy="1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988">
            <a:off x="8735450" y="503466"/>
            <a:ext cx="3333750" cy="16691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02" y="1050085"/>
            <a:ext cx="3428158" cy="224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0" y="3654341"/>
            <a:ext cx="3895089" cy="139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15" y="2840643"/>
            <a:ext cx="5848350" cy="17545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796">
            <a:off x="4243634" y="4272511"/>
            <a:ext cx="2788463" cy="231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296">
            <a:off x="5799655" y="4107021"/>
            <a:ext cx="3478562" cy="126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394">
            <a:off x="9775148" y="4542329"/>
            <a:ext cx="2110442" cy="2196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Impact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r"/>
            <a:r>
              <a:rPr lang="en-US" dirty="0" smtClean="0"/>
              <a:t>© </a:t>
            </a:r>
            <a:r>
              <a:rPr lang="en-US" dirty="0"/>
              <a:t>QIMR Berghofer Medical Research Institute   </a:t>
            </a:r>
            <a:r>
              <a:rPr lang="en-US" dirty="0" smtClean="0"/>
              <a:t>|   </a:t>
            </a:r>
            <a:fld id="{97103234-84EB-7642-9B66-484630A12280}" type="slidenum">
              <a:rPr lang="en-US" smtClean="0"/>
              <a:pPr algn="r"/>
              <a:t>73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46" y="1412777"/>
            <a:ext cx="6677957" cy="2924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92" y="4368190"/>
            <a:ext cx="1667108" cy="885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9539" y="4550500"/>
            <a:ext cx="808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Television commercial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 and digital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Website: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http://www.cancercouncil.com.au/1in3cancers/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(including cancer risk quiz)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Translation to policy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Global PAF for cancer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" y="732317"/>
            <a:ext cx="5400000" cy="113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68" y="1602039"/>
            <a:ext cx="2216264" cy="3238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9325" y="2347415"/>
            <a:ext cx="10939260" cy="3379359"/>
            <a:chOff x="429325" y="2347415"/>
            <a:chExt cx="10939260" cy="33793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25" y="2838151"/>
              <a:ext cx="4739657" cy="288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420" y="2897231"/>
              <a:ext cx="4743165" cy="28295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26668" y="2347415"/>
              <a:ext cx="2341117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Males</a:t>
              </a:r>
              <a:endParaRPr lang="en-A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93661" y="2347415"/>
              <a:ext cx="2341117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Females</a:t>
              </a:r>
              <a:endParaRPr lang="en-AU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683" y="2908160"/>
              <a:ext cx="977950" cy="2521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39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21" y="4099564"/>
            <a:ext cx="2082907" cy="9334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0139" y="3334601"/>
            <a:ext cx="2349892" cy="2711000"/>
            <a:chOff x="1090139" y="3334601"/>
            <a:chExt cx="2349892" cy="271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139" y="3885601"/>
              <a:ext cx="2349892" cy="216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91378" y="3334601"/>
              <a:ext cx="2347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Environmental</a:t>
              </a:r>
              <a:endParaRPr lang="en-AU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66612" y="3334601"/>
            <a:ext cx="2347415" cy="2711000"/>
            <a:chOff x="3970436" y="3334601"/>
            <a:chExt cx="2347415" cy="2711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100" y="3885601"/>
              <a:ext cx="2336087" cy="216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70436" y="3334601"/>
              <a:ext cx="2347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Behavioural</a:t>
              </a:r>
              <a:endParaRPr lang="en-AU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40608" y="3334601"/>
            <a:ext cx="2409231" cy="2711000"/>
            <a:chOff x="6911768" y="3334601"/>
            <a:chExt cx="2409231" cy="2711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768" y="3885601"/>
              <a:ext cx="2409231" cy="216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42676" y="3334601"/>
              <a:ext cx="2347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Metabolic</a:t>
              </a:r>
              <a:endParaRPr lang="en-A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Global PAF for cancer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" y="732317"/>
            <a:ext cx="5400000" cy="1131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68" y="1602039"/>
            <a:ext cx="2216264" cy="3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 dirty="0" smtClean="0">
                <a:solidFill>
                  <a:schemeClr val="bg1"/>
                </a:solidFill>
                <a:latin typeface="Calibri" pitchFamily="34" charset="0"/>
              </a:rPr>
              <a:t>Attributable deaths and mortality rate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" y="732317"/>
            <a:ext cx="5400000" cy="113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68" y="1602039"/>
            <a:ext cx="2216264" cy="323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8084" y="3330650"/>
            <a:ext cx="6764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% </a:t>
            </a:r>
            <a:r>
              <a:rPr lang="en-AU" dirty="0"/>
              <a:t>of risk-attributable </a:t>
            </a:r>
            <a:endParaRPr lang="en-AU" dirty="0" smtClean="0"/>
          </a:p>
          <a:p>
            <a:r>
              <a:rPr lang="en-AU" b="1" dirty="0" smtClean="0"/>
              <a:t>cancer </a:t>
            </a:r>
            <a:r>
              <a:rPr lang="en-AU" b="1" dirty="0"/>
              <a:t>deaths</a:t>
            </a:r>
          </a:p>
          <a:p>
            <a:r>
              <a:rPr lang="en-AU" dirty="0"/>
              <a:t>over total cancer deaths (95% UI</a:t>
            </a:r>
            <a:r>
              <a:rPr lang="en-AU" dirty="0" smtClean="0"/>
              <a:t>)				</a:t>
            </a:r>
            <a:r>
              <a:rPr lang="en-AU" b="1" dirty="0" smtClean="0"/>
              <a:t>45.5%</a:t>
            </a:r>
            <a:r>
              <a:rPr lang="en-AU" dirty="0" smtClean="0"/>
              <a:t> (42.3-49.0)</a:t>
            </a:r>
          </a:p>
          <a:p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5216756" y="2172861"/>
            <a:ext cx="2278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2962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77</a:t>
            </a:fld>
            <a:endParaRPr lang="en-US" dirty="0"/>
          </a:p>
        </p:txBody>
      </p:sp>
      <p:pic>
        <p:nvPicPr>
          <p:cNvPr id="6" name="Picture 5" descr="under_jacaran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962" y="0"/>
            <a:ext cx="4986076" cy="68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75200" y="6356350"/>
            <a:ext cx="7416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© </a:t>
            </a:r>
            <a:r>
              <a:rPr lang="en-AU" smtClean="0"/>
              <a:t>QIMR Berghofer Medical Research Institute</a:t>
            </a:r>
            <a:r>
              <a:rPr lang="en-US" smtClean="0"/>
              <a:t>   |   </a:t>
            </a:r>
            <a:fld id="{97103234-84EB-7642-9B66-484630A12280}" type="slidenum">
              <a:rPr lang="en-US" smtClean="0"/>
              <a:pPr algn="r"/>
              <a:t>78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</p:txBody>
      </p:sp>
      <p:pic>
        <p:nvPicPr>
          <p:cNvPr id="5" name="Picture 4" descr="C:\Users\terry\AppData\Local\Temp\XPgrpwise\CC_Australia_CMYK_high r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37" y="1506071"/>
            <a:ext cx="1483092" cy="8606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931801" y="1515289"/>
            <a:ext cx="3058286" cy="62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/>
              </a:rPr>
              <a:t>Cancer Council Australia</a:t>
            </a:r>
            <a:endParaRPr lang="en-AU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/>
              </a:rPr>
              <a:t>Public Health Committee</a:t>
            </a:r>
            <a:endParaRPr lang="en-A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4368" y="1425389"/>
            <a:ext cx="6552032" cy="1021978"/>
          </a:xfrm>
          <a:prstGeom prst="roundRect">
            <a:avLst>
              <a:gd name="adj" fmla="val 8772"/>
            </a:avLst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" name="Group 11"/>
          <p:cNvGrpSpPr/>
          <p:nvPr/>
        </p:nvGrpSpPr>
        <p:grpSpPr>
          <a:xfrm>
            <a:off x="2205322" y="2598869"/>
            <a:ext cx="7691717" cy="3688379"/>
            <a:chOff x="726136" y="2356811"/>
            <a:chExt cx="5800170" cy="3688383"/>
          </a:xfrm>
        </p:grpSpPr>
        <p:grpSp>
          <p:nvGrpSpPr>
            <p:cNvPr id="11" name="Group 10"/>
            <p:cNvGrpSpPr/>
            <p:nvPr/>
          </p:nvGrpSpPr>
          <p:grpSpPr>
            <a:xfrm>
              <a:off x="726136" y="2384610"/>
              <a:ext cx="5800170" cy="3660584"/>
              <a:chOff x="726136" y="2402540"/>
              <a:chExt cx="5800170" cy="366058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26136" y="2402540"/>
                <a:ext cx="5800170" cy="3660584"/>
              </a:xfrm>
              <a:prstGeom prst="roundRect">
                <a:avLst>
                  <a:gd name="adj" fmla="val 2882"/>
                </a:avLst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94931" y="2477238"/>
                <a:ext cx="5668921" cy="2531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AU" sz="1600" b="1" dirty="0">
                    <a:latin typeface="Calibri" pitchFamily="34" charset="0"/>
                  </a:rPr>
                  <a:t>Chief Investigators </a:t>
                </a:r>
              </a:p>
              <a:p>
                <a:r>
                  <a:rPr lang="en-AU" sz="1600" b="1" dirty="0">
                    <a:latin typeface="Calibri" pitchFamily="34" charset="0"/>
                  </a:rPr>
                  <a:t>David Whiteman</a:t>
                </a:r>
              </a:p>
              <a:p>
                <a:r>
                  <a:rPr lang="en-AU" sz="1200" dirty="0">
                    <a:latin typeface="Calibri" pitchFamily="34" charset="0"/>
                  </a:rPr>
                  <a:t>Head, Cancer Control Group</a:t>
                </a:r>
              </a:p>
              <a:p>
                <a:r>
                  <a:rPr lang="en-AU" sz="1600" b="1" dirty="0">
                    <a:latin typeface="Calibri" pitchFamily="34" charset="0"/>
                  </a:rPr>
                  <a:t>Penelope Webb</a:t>
                </a:r>
              </a:p>
              <a:p>
                <a:r>
                  <a:rPr lang="en-AU" sz="1200" dirty="0">
                    <a:latin typeface="Calibri" pitchFamily="34" charset="0"/>
                  </a:rPr>
                  <a:t>Head, Gynaecological Cancers Group</a:t>
                </a:r>
              </a:p>
              <a:p>
                <a:r>
                  <a:rPr lang="en-AU" sz="1600" b="1" dirty="0">
                    <a:latin typeface="Calibri" pitchFamily="34" charset="0"/>
                  </a:rPr>
                  <a:t>Adele Green</a:t>
                </a:r>
              </a:p>
              <a:p>
                <a:r>
                  <a:rPr lang="en-AU" sz="1200" dirty="0">
                    <a:latin typeface="Calibri" pitchFamily="34" charset="0"/>
                  </a:rPr>
                  <a:t>Head, Cancer and Population Studies Group</a:t>
                </a:r>
              </a:p>
              <a:p>
                <a:r>
                  <a:rPr lang="en-AU" sz="1600" b="1" dirty="0">
                    <a:latin typeface="Calibri" pitchFamily="34" charset="0"/>
                  </a:rPr>
                  <a:t>Rachel Neale</a:t>
                </a:r>
              </a:p>
              <a:p>
                <a:r>
                  <a:rPr lang="en-AU" sz="1200" dirty="0">
                    <a:latin typeface="Calibri" pitchFamily="34" charset="0"/>
                  </a:rPr>
                  <a:t>Head, Cancer Aetiology and Prevention Group</a:t>
                </a:r>
              </a:p>
              <a:p>
                <a:r>
                  <a:rPr lang="de-DE" sz="1600" b="1" dirty="0">
                    <a:latin typeface="Calibri" pitchFamily="34" charset="0"/>
                  </a:rPr>
                  <a:t>Lin Fritschi </a:t>
                </a:r>
              </a:p>
              <a:p>
                <a:r>
                  <a:rPr lang="en-AU" sz="1200" dirty="0">
                    <a:latin typeface="Calibri" pitchFamily="34" charset="0"/>
                  </a:rPr>
                  <a:t>Head, Epidemiology Group, Curtin University, Perth</a:t>
                </a: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391264" y="2356811"/>
              <a:ext cx="1539657" cy="2931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AU" sz="1400" b="1" dirty="0">
                  <a:latin typeface="Calibri" pitchFamily="34" charset="0"/>
                </a:rPr>
                <a:t>Associate Investigators </a:t>
              </a:r>
            </a:p>
            <a:p>
              <a:r>
                <a:rPr lang="en-AU" sz="1400" dirty="0">
                  <a:latin typeface="Calibri" pitchFamily="34" charset="0"/>
                </a:rPr>
                <a:t>Annika Antonsson</a:t>
              </a:r>
            </a:p>
            <a:p>
              <a:r>
                <a:rPr lang="en-AU" sz="1400" dirty="0">
                  <a:latin typeface="Calibri" pitchFamily="34" charset="0"/>
                </a:rPr>
                <a:t>Renee Carey</a:t>
              </a:r>
            </a:p>
            <a:p>
              <a:r>
                <a:rPr lang="en-AU" sz="1400" dirty="0">
                  <a:latin typeface="Calibri" pitchFamily="34" charset="0"/>
                </a:rPr>
                <a:t>Maria Celia Hughes</a:t>
              </a:r>
            </a:p>
            <a:p>
              <a:r>
                <a:rPr lang="en-AU" sz="1400" dirty="0">
                  <a:latin typeface="Calibri" pitchFamily="34" charset="0"/>
                </a:rPr>
                <a:t>Torukiri Ibiebele</a:t>
              </a:r>
            </a:p>
            <a:p>
              <a:r>
                <a:rPr lang="en-AU" sz="1400" dirty="0">
                  <a:latin typeface="Calibri" pitchFamily="34" charset="0"/>
                </a:rPr>
                <a:t>Susan Jordan</a:t>
              </a:r>
            </a:p>
            <a:p>
              <a:r>
                <a:rPr lang="en-AU" sz="1400" dirty="0">
                  <a:latin typeface="Calibri" pitchFamily="34" charset="0"/>
                </a:rPr>
                <a:t>Bradley Kendall</a:t>
              </a:r>
            </a:p>
            <a:p>
              <a:r>
                <a:rPr lang="en-AU" sz="1400" dirty="0">
                  <a:latin typeface="Calibri" pitchFamily="34" charset="0"/>
                </a:rPr>
                <a:t>Kyoko Miura</a:t>
              </a:r>
            </a:p>
            <a:p>
              <a:r>
                <a:rPr lang="en-AU" sz="1400" dirty="0">
                  <a:latin typeface="Calibri" pitchFamily="34" charset="0"/>
                </a:rPr>
                <a:t>Christina Nagle </a:t>
              </a:r>
            </a:p>
            <a:p>
              <a:r>
                <a:rPr lang="en-AU" sz="1400" dirty="0">
                  <a:latin typeface="Calibri" pitchFamily="34" charset="0"/>
                </a:rPr>
                <a:t>Catherine Olsen</a:t>
              </a:r>
            </a:p>
            <a:p>
              <a:r>
                <a:rPr lang="en-AU" sz="1400" dirty="0">
                  <a:latin typeface="Calibri" pitchFamily="34" charset="0"/>
                </a:rPr>
                <a:t>Nirmala Pandeya</a:t>
              </a:r>
            </a:p>
            <a:p>
              <a:r>
                <a:rPr lang="en-AU" sz="1400" dirty="0">
                  <a:latin typeface="Calibri" pitchFamily="34" charset="0"/>
                </a:rPr>
                <a:t>Susan Peters</a:t>
              </a:r>
            </a:p>
            <a:p>
              <a:endParaRPr lang="en-AU" sz="1400" b="1" dirty="0">
                <a:latin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4117" y="2605744"/>
            <a:ext cx="187362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AU" sz="1400" b="1" dirty="0">
                <a:latin typeface="Calibri" pitchFamily="34" charset="0"/>
              </a:rPr>
              <a:t>Research Assistant </a:t>
            </a:r>
          </a:p>
          <a:p>
            <a:r>
              <a:rPr lang="en-AU" sz="1400" dirty="0">
                <a:latin typeface="Calibri" pitchFamily="34" charset="0"/>
              </a:rPr>
              <a:t>Louise Wilson</a:t>
            </a:r>
          </a:p>
          <a:p>
            <a:endParaRPr lang="en-AU" sz="1400" b="1" dirty="0">
              <a:latin typeface="Calibri" pitchFamily="34" charset="0"/>
            </a:endParaRPr>
          </a:p>
          <a:p>
            <a:pPr>
              <a:spcAft>
                <a:spcPts val="300"/>
              </a:spcAft>
            </a:pPr>
            <a:r>
              <a:rPr lang="en-AU" sz="1400" b="1" dirty="0">
                <a:latin typeface="Calibri" pitchFamily="34" charset="0"/>
              </a:rPr>
              <a:t>Advisors </a:t>
            </a:r>
          </a:p>
          <a:p>
            <a:r>
              <a:rPr lang="en-AU" sz="1400" dirty="0">
                <a:latin typeface="Calibri" pitchFamily="34" charset="0"/>
              </a:rPr>
              <a:t>Christopher Bain</a:t>
            </a:r>
          </a:p>
          <a:p>
            <a:r>
              <a:rPr lang="fi-FI" sz="1400" dirty="0">
                <a:latin typeface="Calibri" pitchFamily="34" charset="0"/>
              </a:rPr>
              <a:t>Max Parkin</a:t>
            </a:r>
            <a:endParaRPr lang="en-AU" sz="1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8950" y="5648325"/>
            <a:ext cx="626745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Calibri" panose="020F0502020204030204" pitchFamily="34" charset="0"/>
              </a:rPr>
              <a:t>Questions:  david.whiteman@qimrberghofer.edu.au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7375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sz="3200" b="1">
                <a:solidFill>
                  <a:schemeClr val="bg1"/>
                </a:solidFill>
                <a:latin typeface="Calibri" pitchFamily="34" charset="0"/>
              </a:rPr>
              <a:t>Acknowledgements</a:t>
            </a:r>
            <a:endParaRPr lang="en-AU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2787398" y="4813301"/>
            <a:ext cx="7621588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911226" y="5207002"/>
            <a:ext cx="1865313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AU" b="1" dirty="0">
                <a:latin typeface="Calibri" pitchFamily="34" charset="0"/>
              </a:rPr>
              <a:t>Birth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28873" y="2214564"/>
            <a:ext cx="1409700" cy="3408363"/>
            <a:chOff x="1651" y="1395"/>
            <a:chExt cx="718" cy="2147"/>
          </a:xfrm>
        </p:grpSpPr>
        <p:sp>
          <p:nvSpPr>
            <p:cNvPr id="14353" name="Rectangle 5"/>
            <p:cNvSpPr>
              <a:spLocks noChangeArrowheads="1"/>
            </p:cNvSpPr>
            <p:nvPr/>
          </p:nvSpPr>
          <p:spPr bwMode="auto">
            <a:xfrm>
              <a:off x="1651" y="3136"/>
              <a:ext cx="71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defTabSz="762000">
                <a:spcBef>
                  <a:spcPct val="50000"/>
                </a:spcBef>
              </a:pPr>
              <a:r>
                <a:rPr lang="en-AU" b="1" dirty="0">
                  <a:latin typeface="Calibri" pitchFamily="34" charset="0"/>
                </a:rPr>
                <a:t>Onset of cancer</a:t>
              </a:r>
            </a:p>
          </p:txBody>
        </p:sp>
        <p:sp>
          <p:nvSpPr>
            <p:cNvPr id="14354" name="Line 8"/>
            <p:cNvSpPr>
              <a:spLocks noChangeShapeType="1"/>
            </p:cNvSpPr>
            <p:nvPr/>
          </p:nvSpPr>
          <p:spPr bwMode="auto">
            <a:xfrm flipV="1">
              <a:off x="1962" y="1395"/>
              <a:ext cx="1" cy="1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AU">
                <a:latin typeface="Calibri" pitchFamily="34" charset="0"/>
              </a:endParaRPr>
            </a:p>
          </p:txBody>
        </p:sp>
      </p:grpSp>
      <p:sp>
        <p:nvSpPr>
          <p:cNvPr id="1081353" name="Rectangle 9"/>
          <p:cNvSpPr>
            <a:spLocks noChangeArrowheads="1"/>
          </p:cNvSpPr>
          <p:nvPr/>
        </p:nvSpPr>
        <p:spPr bwMode="auto">
          <a:xfrm>
            <a:off x="2952501" y="2208213"/>
            <a:ext cx="1889125" cy="643766"/>
          </a:xfrm>
          <a:prstGeom prst="rect">
            <a:avLst/>
          </a:prstGeom>
          <a:solidFill>
            <a:srgbClr val="112946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>
                <a:solidFill>
                  <a:schemeClr val="bg1"/>
                </a:solidFill>
                <a:latin typeface="Calibri" pitchFamily="34" charset="0"/>
              </a:rPr>
              <a:t>Primary prevention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608514" y="2222502"/>
            <a:ext cx="1597025" cy="3400425"/>
            <a:chOff x="2939" y="1400"/>
            <a:chExt cx="1006" cy="2142"/>
          </a:xfrm>
        </p:grpSpPr>
        <p:sp>
          <p:nvSpPr>
            <p:cNvPr id="14351" name="Rectangle 6"/>
            <p:cNvSpPr>
              <a:spLocks noChangeArrowheads="1"/>
            </p:cNvSpPr>
            <p:nvPr/>
          </p:nvSpPr>
          <p:spPr bwMode="auto">
            <a:xfrm>
              <a:off x="2939" y="3136"/>
              <a:ext cx="1006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 defTabSz="762000">
                <a:spcBef>
                  <a:spcPct val="50000"/>
                </a:spcBef>
              </a:pPr>
              <a:r>
                <a:rPr lang="en-AU" b="1" dirty="0">
                  <a:latin typeface="Calibri" pitchFamily="34" charset="0"/>
                </a:rPr>
                <a:t>Diagnosis of cancer</a:t>
              </a:r>
            </a:p>
          </p:txBody>
        </p:sp>
        <p:sp>
          <p:nvSpPr>
            <p:cNvPr id="14352" name="Line 11"/>
            <p:cNvSpPr>
              <a:spLocks noChangeShapeType="1"/>
            </p:cNvSpPr>
            <p:nvPr/>
          </p:nvSpPr>
          <p:spPr bwMode="auto">
            <a:xfrm flipV="1">
              <a:off x="3462" y="1400"/>
              <a:ext cx="1" cy="1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AU">
                <a:latin typeface="Calibri" pitchFamily="34" charset="0"/>
              </a:endParaRPr>
            </a:p>
          </p:txBody>
        </p:sp>
      </p:grpSp>
      <p:sp>
        <p:nvSpPr>
          <p:cNvPr id="1081356" name="Rectangle 12"/>
          <p:cNvSpPr>
            <a:spLocks noChangeArrowheads="1"/>
          </p:cNvSpPr>
          <p:nvPr/>
        </p:nvSpPr>
        <p:spPr bwMode="auto">
          <a:xfrm>
            <a:off x="5179762" y="2208213"/>
            <a:ext cx="2087563" cy="643766"/>
          </a:xfrm>
          <a:prstGeom prst="rect">
            <a:avLst/>
          </a:prstGeom>
          <a:solidFill>
            <a:srgbClr val="112946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solidFill>
                  <a:schemeClr val="bg1"/>
                </a:solidFill>
                <a:latin typeface="Calibri" pitchFamily="34" charset="0"/>
              </a:rPr>
              <a:t>Secondary prevention</a:t>
            </a:r>
          </a:p>
        </p:txBody>
      </p:sp>
      <p:sp>
        <p:nvSpPr>
          <p:cNvPr id="1081357" name="Rectangle 13"/>
          <p:cNvSpPr>
            <a:spLocks noChangeArrowheads="1"/>
          </p:cNvSpPr>
          <p:nvPr/>
        </p:nvSpPr>
        <p:spPr bwMode="auto">
          <a:xfrm>
            <a:off x="7605461" y="2208213"/>
            <a:ext cx="1903412" cy="643766"/>
          </a:xfrm>
          <a:prstGeom prst="rect">
            <a:avLst/>
          </a:prstGeom>
          <a:solidFill>
            <a:srgbClr val="112946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solidFill>
                  <a:schemeClr val="bg1"/>
                </a:solidFill>
                <a:latin typeface="Calibri" pitchFamily="34" charset="0"/>
              </a:rPr>
              <a:t>Tertiary prevention</a:t>
            </a:r>
            <a:endParaRPr lang="en-A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81359" name="Rectangle 15"/>
          <p:cNvSpPr>
            <a:spLocks noChangeArrowheads="1"/>
          </p:cNvSpPr>
          <p:nvPr/>
        </p:nvSpPr>
        <p:spPr bwMode="auto">
          <a:xfrm>
            <a:off x="2952501" y="3576640"/>
            <a:ext cx="1889125" cy="366767"/>
          </a:xfrm>
          <a:prstGeom prst="rect">
            <a:avLst/>
          </a:prstGeom>
          <a:solidFill>
            <a:srgbClr val="112946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Causal factors</a:t>
            </a:r>
          </a:p>
        </p:txBody>
      </p:sp>
      <p:sp>
        <p:nvSpPr>
          <p:cNvPr id="1081360" name="Rectangle 16"/>
          <p:cNvSpPr>
            <a:spLocks noChangeArrowheads="1"/>
          </p:cNvSpPr>
          <p:nvPr/>
        </p:nvSpPr>
        <p:spPr bwMode="auto">
          <a:xfrm>
            <a:off x="5183732" y="3576640"/>
            <a:ext cx="2087562" cy="366767"/>
          </a:xfrm>
          <a:prstGeom prst="rect">
            <a:avLst/>
          </a:prstGeom>
          <a:solidFill>
            <a:srgbClr val="112946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44450" rIns="0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Screening / Detection</a:t>
            </a:r>
          </a:p>
        </p:txBody>
      </p:sp>
      <p:sp>
        <p:nvSpPr>
          <p:cNvPr id="1081361" name="Rectangle 17"/>
          <p:cNvSpPr>
            <a:spLocks noChangeArrowheads="1"/>
          </p:cNvSpPr>
          <p:nvPr/>
        </p:nvSpPr>
        <p:spPr bwMode="auto">
          <a:xfrm>
            <a:off x="7613401" y="3576640"/>
            <a:ext cx="1903413" cy="366767"/>
          </a:xfrm>
          <a:prstGeom prst="rect">
            <a:avLst/>
          </a:prstGeom>
          <a:solidFill>
            <a:srgbClr val="112946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18000" tIns="44450" rIns="18000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Treatment</a:t>
            </a:r>
            <a:endParaRPr lang="en-AU" sz="1600" b="1" i="1" dirty="0">
              <a:solidFill>
                <a:srgbClr val="9933FF"/>
              </a:solidFill>
              <a:latin typeface="Calibri" pitchFamily="34" charset="0"/>
            </a:endParaRPr>
          </a:p>
        </p:txBody>
      </p:sp>
      <p:sp>
        <p:nvSpPr>
          <p:cNvPr id="14349" name="Rectangle 18"/>
          <p:cNvSpPr>
            <a:spLocks noChangeArrowheads="1"/>
          </p:cNvSpPr>
          <p:nvPr/>
        </p:nvSpPr>
        <p:spPr bwMode="auto">
          <a:xfrm>
            <a:off x="9735889" y="5003803"/>
            <a:ext cx="1139825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latin typeface="Calibri" pitchFamily="34" charset="0"/>
              </a:rPr>
              <a:t>Death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12946"/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cancer control</a:t>
            </a:r>
            <a:endParaRPr lang="en-AU" sz="32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353" grpId="0" animBg="1"/>
      <p:bldP spid="1081356" grpId="0" animBg="1"/>
      <p:bldP spid="1081357" grpId="0" animBg="1"/>
      <p:bldP spid="1081359" grpId="0" animBg="1"/>
      <p:bldP spid="1081360" grpId="0" animBg="1"/>
      <p:bldP spid="10813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2787398" y="4813301"/>
            <a:ext cx="7621588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911226" y="5207002"/>
            <a:ext cx="1865313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AU" b="1" dirty="0">
                <a:latin typeface="Calibri" pitchFamily="34" charset="0"/>
              </a:rPr>
              <a:t>Birth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28873" y="2214564"/>
            <a:ext cx="1409700" cy="3408363"/>
            <a:chOff x="1651" y="1395"/>
            <a:chExt cx="718" cy="2147"/>
          </a:xfrm>
        </p:grpSpPr>
        <p:sp>
          <p:nvSpPr>
            <p:cNvPr id="14353" name="Rectangle 5"/>
            <p:cNvSpPr>
              <a:spLocks noChangeArrowheads="1"/>
            </p:cNvSpPr>
            <p:nvPr/>
          </p:nvSpPr>
          <p:spPr bwMode="auto">
            <a:xfrm>
              <a:off x="1651" y="3136"/>
              <a:ext cx="718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defTabSz="762000">
                <a:spcBef>
                  <a:spcPct val="50000"/>
                </a:spcBef>
              </a:pPr>
              <a:r>
                <a:rPr lang="en-AU" b="1" dirty="0">
                  <a:latin typeface="Calibri" pitchFamily="34" charset="0"/>
                </a:rPr>
                <a:t>Onset of cancer</a:t>
              </a:r>
            </a:p>
          </p:txBody>
        </p:sp>
        <p:sp>
          <p:nvSpPr>
            <p:cNvPr id="14354" name="Line 8"/>
            <p:cNvSpPr>
              <a:spLocks noChangeShapeType="1"/>
            </p:cNvSpPr>
            <p:nvPr/>
          </p:nvSpPr>
          <p:spPr bwMode="auto">
            <a:xfrm flipV="1">
              <a:off x="1962" y="1395"/>
              <a:ext cx="1" cy="1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AU">
                <a:latin typeface="Calibri" pitchFamily="34" charset="0"/>
              </a:endParaRPr>
            </a:p>
          </p:txBody>
        </p:sp>
      </p:grpSp>
      <p:sp>
        <p:nvSpPr>
          <p:cNvPr id="1081353" name="Rectangle 9"/>
          <p:cNvSpPr>
            <a:spLocks noChangeArrowheads="1"/>
          </p:cNvSpPr>
          <p:nvPr/>
        </p:nvSpPr>
        <p:spPr bwMode="auto">
          <a:xfrm>
            <a:off x="2952501" y="2208213"/>
            <a:ext cx="1889125" cy="643766"/>
          </a:xfrm>
          <a:prstGeom prst="rect">
            <a:avLst/>
          </a:prstGeom>
          <a:solidFill>
            <a:srgbClr val="112946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>
                <a:solidFill>
                  <a:schemeClr val="bg1"/>
                </a:solidFill>
                <a:latin typeface="Calibri" pitchFamily="34" charset="0"/>
              </a:rPr>
              <a:t>Primary prevention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608514" y="2222502"/>
            <a:ext cx="1597025" cy="3400425"/>
            <a:chOff x="2939" y="1400"/>
            <a:chExt cx="1006" cy="2142"/>
          </a:xfrm>
        </p:grpSpPr>
        <p:sp>
          <p:nvSpPr>
            <p:cNvPr id="14351" name="Rectangle 6"/>
            <p:cNvSpPr>
              <a:spLocks noChangeArrowheads="1"/>
            </p:cNvSpPr>
            <p:nvPr/>
          </p:nvSpPr>
          <p:spPr bwMode="auto">
            <a:xfrm>
              <a:off x="2939" y="3136"/>
              <a:ext cx="1006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 defTabSz="762000">
                <a:spcBef>
                  <a:spcPct val="50000"/>
                </a:spcBef>
              </a:pPr>
              <a:r>
                <a:rPr lang="en-AU" b="1" dirty="0">
                  <a:latin typeface="Calibri" pitchFamily="34" charset="0"/>
                </a:rPr>
                <a:t>Diagnosis of cancer</a:t>
              </a:r>
            </a:p>
          </p:txBody>
        </p:sp>
        <p:sp>
          <p:nvSpPr>
            <p:cNvPr id="14352" name="Line 11"/>
            <p:cNvSpPr>
              <a:spLocks noChangeShapeType="1"/>
            </p:cNvSpPr>
            <p:nvPr/>
          </p:nvSpPr>
          <p:spPr bwMode="auto">
            <a:xfrm flipV="1">
              <a:off x="3462" y="1400"/>
              <a:ext cx="1" cy="1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AU">
                <a:latin typeface="Calibri" pitchFamily="34" charset="0"/>
              </a:endParaRPr>
            </a:p>
          </p:txBody>
        </p:sp>
      </p:grpSp>
      <p:sp>
        <p:nvSpPr>
          <p:cNvPr id="1081356" name="Rectangle 12"/>
          <p:cNvSpPr>
            <a:spLocks noChangeArrowheads="1"/>
          </p:cNvSpPr>
          <p:nvPr/>
        </p:nvSpPr>
        <p:spPr bwMode="auto">
          <a:xfrm>
            <a:off x="5179762" y="2208213"/>
            <a:ext cx="2087563" cy="643766"/>
          </a:xfrm>
          <a:prstGeom prst="rect">
            <a:avLst/>
          </a:prstGeom>
          <a:solidFill>
            <a:srgbClr val="CCCDCE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solidFill>
                  <a:schemeClr val="bg1"/>
                </a:solidFill>
                <a:latin typeface="Calibri" pitchFamily="34" charset="0"/>
              </a:rPr>
              <a:t>Secondary prevention</a:t>
            </a:r>
          </a:p>
        </p:txBody>
      </p:sp>
      <p:sp>
        <p:nvSpPr>
          <p:cNvPr id="1081357" name="Rectangle 13"/>
          <p:cNvSpPr>
            <a:spLocks noChangeArrowheads="1"/>
          </p:cNvSpPr>
          <p:nvPr/>
        </p:nvSpPr>
        <p:spPr bwMode="auto">
          <a:xfrm>
            <a:off x="7605461" y="2208213"/>
            <a:ext cx="1903412" cy="643766"/>
          </a:xfrm>
          <a:prstGeom prst="rect">
            <a:avLst/>
          </a:prstGeom>
          <a:solidFill>
            <a:srgbClr val="CCCDCE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solidFill>
                  <a:schemeClr val="bg1"/>
                </a:solidFill>
                <a:latin typeface="Calibri" pitchFamily="34" charset="0"/>
              </a:rPr>
              <a:t>Tertiary prevention</a:t>
            </a:r>
            <a:endParaRPr lang="en-A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81359" name="Rectangle 15"/>
          <p:cNvSpPr>
            <a:spLocks noChangeArrowheads="1"/>
          </p:cNvSpPr>
          <p:nvPr/>
        </p:nvSpPr>
        <p:spPr bwMode="auto">
          <a:xfrm>
            <a:off x="2952501" y="3576640"/>
            <a:ext cx="1889125" cy="366767"/>
          </a:xfrm>
          <a:prstGeom prst="rect">
            <a:avLst/>
          </a:prstGeom>
          <a:solidFill>
            <a:srgbClr val="112946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Causal factors</a:t>
            </a:r>
          </a:p>
        </p:txBody>
      </p:sp>
      <p:sp>
        <p:nvSpPr>
          <p:cNvPr id="1081360" name="Rectangle 16"/>
          <p:cNvSpPr>
            <a:spLocks noChangeArrowheads="1"/>
          </p:cNvSpPr>
          <p:nvPr/>
        </p:nvSpPr>
        <p:spPr bwMode="auto">
          <a:xfrm>
            <a:off x="5183732" y="3576640"/>
            <a:ext cx="2087562" cy="366767"/>
          </a:xfrm>
          <a:prstGeom prst="rect">
            <a:avLst/>
          </a:prstGeom>
          <a:solidFill>
            <a:srgbClr val="CCCDCE"/>
          </a:solidFill>
          <a:ln w="9525">
            <a:noFill/>
            <a:miter lim="800000"/>
            <a:headEnd/>
            <a:tailEnd/>
          </a:ln>
        </p:spPr>
        <p:txBody>
          <a:bodyPr lIns="0" tIns="44450" rIns="0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Screening / Detection</a:t>
            </a:r>
          </a:p>
        </p:txBody>
      </p:sp>
      <p:sp>
        <p:nvSpPr>
          <p:cNvPr id="1081361" name="Rectangle 17"/>
          <p:cNvSpPr>
            <a:spLocks noChangeArrowheads="1"/>
          </p:cNvSpPr>
          <p:nvPr/>
        </p:nvSpPr>
        <p:spPr bwMode="auto">
          <a:xfrm>
            <a:off x="7613401" y="3576640"/>
            <a:ext cx="1903413" cy="366767"/>
          </a:xfrm>
          <a:prstGeom prst="rect">
            <a:avLst/>
          </a:prstGeom>
          <a:solidFill>
            <a:srgbClr val="CCCDCE"/>
          </a:solidFill>
          <a:ln w="9525">
            <a:noFill/>
            <a:miter lim="800000"/>
            <a:headEnd/>
            <a:tailEnd/>
          </a:ln>
        </p:spPr>
        <p:txBody>
          <a:bodyPr wrap="square" lIns="18000" tIns="44450" rIns="18000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i="1" dirty="0">
                <a:solidFill>
                  <a:srgbClr val="FAFD00"/>
                </a:solidFill>
                <a:latin typeface="Calibri" pitchFamily="34" charset="0"/>
              </a:rPr>
              <a:t>Treatment</a:t>
            </a:r>
            <a:endParaRPr lang="en-AU" sz="1600" b="1" i="1" dirty="0">
              <a:solidFill>
                <a:srgbClr val="9933FF"/>
              </a:solidFill>
              <a:latin typeface="Calibri" pitchFamily="34" charset="0"/>
            </a:endParaRPr>
          </a:p>
        </p:txBody>
      </p:sp>
      <p:sp>
        <p:nvSpPr>
          <p:cNvPr id="14349" name="Rectangle 18"/>
          <p:cNvSpPr>
            <a:spLocks noChangeArrowheads="1"/>
          </p:cNvSpPr>
          <p:nvPr/>
        </p:nvSpPr>
        <p:spPr bwMode="auto">
          <a:xfrm>
            <a:off x="9735889" y="5003803"/>
            <a:ext cx="1139825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AU" b="1" dirty="0">
                <a:latin typeface="Calibri" pitchFamily="34" charset="0"/>
              </a:rPr>
              <a:t>Death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12946"/>
          </a:solidFill>
        </p:spPr>
        <p:txBody>
          <a:bodyPr wrap="square" rtlCol="0">
            <a:spAutoFit/>
          </a:bodyPr>
          <a:lstStyle/>
          <a:p>
            <a:pPr lvl="0" algn="ctr" defTabSz="604785"/>
            <a:r>
              <a:rPr lang="en-AU" sz="32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cancer control</a:t>
            </a:r>
            <a:endParaRPr lang="en-AU" sz="32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DW_QIMR_202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92D3A"/>
      </a:accent1>
      <a:accent2>
        <a:srgbClr val="264457"/>
      </a:accent2>
      <a:accent3>
        <a:srgbClr val="70A1C0"/>
      </a:accent3>
      <a:accent4>
        <a:srgbClr val="9FC0D5"/>
      </a:accent4>
      <a:accent5>
        <a:srgbClr val="CFDFEA"/>
      </a:accent5>
      <a:accent6>
        <a:srgbClr val="D1E6F6"/>
      </a:accent6>
      <a:hlink>
        <a:srgbClr val="FF0000"/>
      </a:hlink>
      <a:folHlink>
        <a:srgbClr val="85500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DW blue">
      <a:dk1>
        <a:srgbClr val="000000"/>
      </a:dk1>
      <a:lt1>
        <a:sysClr val="window" lastClr="FFFFFF"/>
      </a:lt1>
      <a:dk2>
        <a:srgbClr val="17375E"/>
      </a:dk2>
      <a:lt2>
        <a:srgbClr val="BFBFBF"/>
      </a:lt2>
      <a:accent1>
        <a:srgbClr val="5B1118"/>
      </a:accent1>
      <a:accent2>
        <a:srgbClr val="C00000"/>
      </a:accent2>
      <a:accent3>
        <a:srgbClr val="FF0000"/>
      </a:accent3>
      <a:accent4>
        <a:srgbClr val="E7E6E6"/>
      </a:accent4>
      <a:accent5>
        <a:srgbClr val="7F7F7F"/>
      </a:accent5>
      <a:accent6>
        <a:srgbClr val="7F7F7F"/>
      </a:accent6>
      <a:hlink>
        <a:srgbClr val="595959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93B36BD0-7740-4CF1-B22E-C2024A8CF0F3}" vid="{B86E5254-5F3B-41FE-8370-B9C398F0B8E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9422</TotalTime>
  <Words>3066</Words>
  <Application>Microsoft Office PowerPoint</Application>
  <PresentationFormat>Widescreen</PresentationFormat>
  <Paragraphs>875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6" baseType="lpstr">
      <vt:lpstr>Arial</vt:lpstr>
      <vt:lpstr>Calibri</vt:lpstr>
      <vt:lpstr>Cambria Math</vt:lpstr>
      <vt:lpstr>Century</vt:lpstr>
      <vt:lpstr>Ink Free</vt:lpstr>
      <vt:lpstr>NanumMyeongjo</vt:lpstr>
      <vt:lpstr>Rethink Sans</vt:lpstr>
      <vt:lpstr>Rethink Sans SemiBold</vt:lpstr>
      <vt:lpstr>Stencil</vt:lpstr>
      <vt:lpstr>Symbol</vt:lpstr>
      <vt:lpstr>Tahoma</vt:lpstr>
      <vt:lpstr>Times New Roman</vt:lpstr>
      <vt:lpstr>Tw Cen MT</vt:lpstr>
      <vt:lpstr>Tw Cen MT Condensed</vt:lpstr>
      <vt:lpstr>Wingdings</vt:lpstr>
      <vt:lpstr>Wingdings 3</vt:lpstr>
      <vt:lpstr>Integral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Moody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Troy Matheson</dc:creator>
  <cp:lastModifiedBy>David Whiteman</cp:lastModifiedBy>
  <cp:revision>577</cp:revision>
  <dcterms:created xsi:type="dcterms:W3CDTF">2009-12-14T06:35:48Z</dcterms:created>
  <dcterms:modified xsi:type="dcterms:W3CDTF">2026-02-10T02:34:45Z</dcterms:modified>
</cp:coreProperties>
</file>